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900" r:id="rId2"/>
    <p:sldId id="866" r:id="rId3"/>
    <p:sldId id="902" r:id="rId4"/>
    <p:sldId id="897" r:id="rId5"/>
    <p:sldId id="883" r:id="rId6"/>
    <p:sldId id="864" r:id="rId7"/>
    <p:sldId id="868" r:id="rId8"/>
    <p:sldId id="863" r:id="rId9"/>
    <p:sldId id="893" r:id="rId10"/>
    <p:sldId id="884" r:id="rId11"/>
    <p:sldId id="885" r:id="rId12"/>
    <p:sldId id="892" r:id="rId13"/>
    <p:sldId id="886" r:id="rId14"/>
    <p:sldId id="879" r:id="rId15"/>
    <p:sldId id="882" r:id="rId16"/>
    <p:sldId id="880" r:id="rId17"/>
    <p:sldId id="887" r:id="rId18"/>
    <p:sldId id="891" r:id="rId19"/>
    <p:sldId id="888" r:id="rId20"/>
    <p:sldId id="875" r:id="rId21"/>
    <p:sldId id="899" r:id="rId22"/>
    <p:sldId id="898" r:id="rId23"/>
    <p:sldId id="895" r:id="rId24"/>
    <p:sldId id="894" r:id="rId25"/>
    <p:sldId id="896" r:id="rId26"/>
    <p:sldId id="877" r:id="rId27"/>
    <p:sldId id="890" r:id="rId28"/>
    <p:sldId id="872" r:id="rId29"/>
    <p:sldId id="852" r:id="rId30"/>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1" initials="P" lastIdx="1" clrIdx="0">
    <p:extLst>
      <p:ext uri="{19B8F6BF-5375-455C-9EA6-DF929625EA0E}">
        <p15:presenceInfo xmlns:p15="http://schemas.microsoft.com/office/powerpoint/2012/main" userId="PC1" providerId="None"/>
      </p:ext>
    </p:extLst>
  </p:cmAuthor>
  <p:cmAuthor id="2" name="Célia Lavado" initials="CL" lastIdx="2" clrIdx="1">
    <p:extLst>
      <p:ext uri="{19B8F6BF-5375-455C-9EA6-DF929625EA0E}">
        <p15:presenceInfo xmlns:p15="http://schemas.microsoft.com/office/powerpoint/2012/main" userId="Célia Lava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4660"/>
  </p:normalViewPr>
  <p:slideViewPr>
    <p:cSldViewPr snapToGrid="0">
      <p:cViewPr varScale="1">
        <p:scale>
          <a:sx n="72" d="100"/>
          <a:sy n="72" d="100"/>
        </p:scale>
        <p:origin x="6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PT"/>
              <a:t>Clique para editar o estilo de título do Modelo Global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t-PT"/>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FEA942F-AB7E-4FB1-8F64-5440F2642BBD}" type="slidenum">
              <a:rPr lang="pt-PT" smtClean="0"/>
              <a:pPr/>
              <a:t>‹nº›</a:t>
            </a:fld>
            <a:endParaRPr lang="pt-PT"/>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54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44787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29418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150755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t-PT"/>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FEA942F-AB7E-4FB1-8F64-5440F2642BBD}" type="slidenum">
              <a:rPr lang="pt-PT" smtClean="0"/>
              <a:pPr/>
              <a:t>‹nº›</a:t>
            </a:fld>
            <a:endParaRPr lang="pt-PT"/>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653295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12035805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257300" y="2909102"/>
            <a:ext cx="4800600" cy="299639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633864" y="2909102"/>
            <a:ext cx="4800600" cy="299639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55899114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8044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302688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765051" y="6375679"/>
            <a:ext cx="1233355" cy="348462"/>
          </a:xfrm>
        </p:spPr>
        <p:txBody>
          <a:bodyPr/>
          <a:lstStyle/>
          <a:p>
            <a:fld id="{EFC79A3A-C32E-43F2-B012-2D1DBEF048A4}" type="datetimeFigureOut">
              <a:rPr lang="pt-PT" smtClean="0"/>
              <a:pPr/>
              <a:t>19/03/2019</a:t>
            </a:fld>
            <a:endParaRPr lang="pt-PT"/>
          </a:p>
        </p:txBody>
      </p:sp>
      <p:sp>
        <p:nvSpPr>
          <p:cNvPr id="6" name="Footer Placeholder 5"/>
          <p:cNvSpPr>
            <a:spLocks noGrp="1"/>
          </p:cNvSpPr>
          <p:nvPr>
            <p:ph type="ftr" sz="quarter" idx="11"/>
          </p:nvPr>
        </p:nvSpPr>
        <p:spPr>
          <a:xfrm>
            <a:off x="2103620" y="6375679"/>
            <a:ext cx="3482179" cy="345796"/>
          </a:xfrm>
        </p:spPr>
        <p:txBody>
          <a:bodyPr/>
          <a:lstStyle/>
          <a:p>
            <a:endParaRPr lang="pt-PT"/>
          </a:p>
        </p:txBody>
      </p:sp>
      <p:sp>
        <p:nvSpPr>
          <p:cNvPr id="7" name="Slide Number Placeholder 6"/>
          <p:cNvSpPr>
            <a:spLocks noGrp="1"/>
          </p:cNvSpPr>
          <p:nvPr>
            <p:ph type="sldNum" sz="quarter" idx="12"/>
          </p:nvPr>
        </p:nvSpPr>
        <p:spPr>
          <a:xfrm>
            <a:off x="5691014" y="6375679"/>
            <a:ext cx="1232456" cy="345796"/>
          </a:xfrm>
        </p:spPr>
        <p:txBody>
          <a:bodyPr/>
          <a:lstStyle/>
          <a:p>
            <a:fld id="{9FEA942F-AB7E-4FB1-8F64-5440F2642BBD}" type="slidenum">
              <a:rPr lang="pt-PT" smtClean="0"/>
              <a:pPr/>
              <a:t>‹nº›</a:t>
            </a:fld>
            <a:endParaRPr lang="pt-PT"/>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356809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765950" y="6375679"/>
            <a:ext cx="1232456" cy="348462"/>
          </a:xfrm>
        </p:spPr>
        <p:txBody>
          <a:bodyPr/>
          <a:lstStyle/>
          <a:p>
            <a:fld id="{EFC79A3A-C32E-43F2-B012-2D1DBEF048A4}" type="datetimeFigureOut">
              <a:rPr lang="pt-PT" smtClean="0"/>
              <a:pPr/>
              <a:t>19/03/2019</a:t>
            </a:fld>
            <a:endParaRPr lang="pt-PT"/>
          </a:p>
        </p:txBody>
      </p:sp>
      <p:sp>
        <p:nvSpPr>
          <p:cNvPr id="6" name="Footer Placeholder 5"/>
          <p:cNvSpPr>
            <a:spLocks noGrp="1"/>
          </p:cNvSpPr>
          <p:nvPr>
            <p:ph type="ftr" sz="quarter" idx="11"/>
          </p:nvPr>
        </p:nvSpPr>
        <p:spPr>
          <a:xfrm>
            <a:off x="2103621" y="6375679"/>
            <a:ext cx="3482178" cy="345796"/>
          </a:xfrm>
        </p:spPr>
        <p:txBody>
          <a:bodyPr/>
          <a:lstStyle/>
          <a:p>
            <a:endParaRPr lang="pt-PT"/>
          </a:p>
        </p:txBody>
      </p:sp>
      <p:sp>
        <p:nvSpPr>
          <p:cNvPr id="7" name="Slide Number Placeholder 6"/>
          <p:cNvSpPr>
            <a:spLocks noGrp="1"/>
          </p:cNvSpPr>
          <p:nvPr>
            <p:ph type="sldNum" sz="quarter" idx="12"/>
          </p:nvPr>
        </p:nvSpPr>
        <p:spPr>
          <a:xfrm>
            <a:off x="5687568" y="6375679"/>
            <a:ext cx="1234440" cy="345796"/>
          </a:xfrm>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396275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FC79A3A-C32E-43F2-B012-2D1DBEF048A4}" type="datetimeFigureOut">
              <a:rPr lang="pt-PT" smtClean="0"/>
              <a:pPr/>
              <a:t>19/03/2019</a:t>
            </a:fld>
            <a:endParaRPr lang="pt-PT"/>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FEA942F-AB7E-4FB1-8F64-5440F2642BBD}" type="slidenum">
              <a:rPr lang="pt-PT" smtClean="0"/>
              <a:pPr/>
              <a:t>‹nº›</a:t>
            </a:fld>
            <a:endParaRPr lang="pt-PT"/>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9582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wQqLNUltLg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VBR16NJd6L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www.animar-dl.p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640" y="0"/>
            <a:ext cx="10835640" cy="1935480"/>
          </a:xfrm>
        </p:spPr>
        <p:txBody>
          <a:bodyPr>
            <a:normAutofit fontScale="90000"/>
          </a:bodyPr>
          <a:lstStyle/>
          <a:p>
            <a:pPr algn="ctr">
              <a:lnSpc>
                <a:spcPct val="150000"/>
              </a:lnSpc>
            </a:pPr>
            <a:r>
              <a:rPr lang="pt-PT" sz="2200" b="1" dirty="0">
                <a:effectLst>
                  <a:outerShdw blurRad="38100" dist="38100" dir="2700000" algn="tl">
                    <a:srgbClr val="000000">
                      <a:alpha val="43137"/>
                    </a:srgbClr>
                  </a:outerShdw>
                </a:effectLst>
                <a:latin typeface="Arial Narrow" pitchFamily="34" charset="0"/>
              </a:rPr>
              <a:t>Plano de Sessão</a:t>
            </a:r>
            <a:br>
              <a:rPr lang="pt-PT" sz="1800" dirty="0">
                <a:latin typeface="Arial Narrow" pitchFamily="34" charset="0"/>
              </a:rPr>
            </a:br>
            <a:r>
              <a:rPr lang="pt-PT" sz="1800" b="1" i="1" cap="none" dirty="0">
                <a:solidFill>
                  <a:schemeClr val="accent1">
                    <a:lumMod val="75000"/>
                  </a:schemeClr>
                </a:solidFill>
                <a:effectLst>
                  <a:outerShdw blurRad="38100" dist="38100" dir="2700000" algn="tl">
                    <a:srgbClr val="000000">
                      <a:alpha val="43137"/>
                    </a:srgbClr>
                  </a:outerShdw>
                </a:effectLst>
                <a:latin typeface="Arial Narrow" pitchFamily="34" charset="0"/>
              </a:rPr>
              <a:t>Ação de sensibilização</a:t>
            </a:r>
            <a:r>
              <a:rPr lang="pt-PT" sz="1800" b="1" i="1" dirty="0">
                <a:solidFill>
                  <a:schemeClr val="accent1">
                    <a:lumMod val="75000"/>
                  </a:schemeClr>
                </a:solidFill>
                <a:effectLst>
                  <a:outerShdw blurRad="38100" dist="38100" dir="2700000" algn="tl">
                    <a:srgbClr val="000000">
                      <a:alpha val="43137"/>
                    </a:srgbClr>
                  </a:outerShdw>
                </a:effectLst>
                <a:latin typeface="Arial Narrow" pitchFamily="34" charset="0"/>
              </a:rPr>
              <a:t>: Concurso de Ideias Artísticas pela igualdade</a:t>
            </a:r>
            <a:br>
              <a:rPr lang="pt-PT" sz="1800" dirty="0">
                <a:latin typeface="Arial Narrow" pitchFamily="34" charset="0"/>
              </a:rPr>
            </a:br>
            <a:r>
              <a:rPr lang="pt-PT" sz="1800" b="1" dirty="0">
                <a:latin typeface="Arial Narrow" pitchFamily="34" charset="0"/>
              </a:rPr>
              <a:t>Data</a:t>
            </a:r>
            <a:r>
              <a:rPr lang="pt-PT" sz="1800" dirty="0">
                <a:latin typeface="Arial Narrow" pitchFamily="34" charset="0"/>
              </a:rPr>
              <a:t>__/__/____      </a:t>
            </a:r>
            <a:r>
              <a:rPr lang="pt-PT" sz="1800" b="1" dirty="0">
                <a:latin typeface="Arial Narrow" pitchFamily="34" charset="0"/>
              </a:rPr>
              <a:t>Horário</a:t>
            </a:r>
            <a:r>
              <a:rPr lang="pt-PT" sz="1800" dirty="0">
                <a:latin typeface="Arial Narrow" pitchFamily="34" charset="0"/>
              </a:rPr>
              <a:t> ___/___     </a:t>
            </a:r>
            <a:r>
              <a:rPr lang="pt-PT" sz="1800" b="1" dirty="0">
                <a:latin typeface="Arial Narrow" pitchFamily="34" charset="0"/>
              </a:rPr>
              <a:t>Duração</a:t>
            </a:r>
            <a:r>
              <a:rPr lang="pt-PT" sz="1800" dirty="0">
                <a:latin typeface="Arial Narrow" pitchFamily="34" charset="0"/>
              </a:rPr>
              <a:t>: &gt;90min.</a:t>
            </a:r>
            <a:br>
              <a:rPr lang="pt-PT" sz="1800" dirty="0">
                <a:latin typeface="Arial Narrow" pitchFamily="34" charset="0"/>
              </a:rPr>
            </a:br>
            <a:r>
              <a:rPr lang="pt-PT" sz="1800" b="1" dirty="0">
                <a:latin typeface="Arial Narrow" pitchFamily="34" charset="0"/>
              </a:rPr>
              <a:t>Público-alvo</a:t>
            </a:r>
            <a:r>
              <a:rPr lang="pt-PT" sz="1800" dirty="0">
                <a:latin typeface="Arial Narrow" pitchFamily="34" charset="0"/>
              </a:rPr>
              <a:t>: __________________     </a:t>
            </a:r>
            <a:r>
              <a:rPr lang="pt-PT" sz="1800" b="1" dirty="0">
                <a:latin typeface="Arial Narrow" pitchFamily="34" charset="0"/>
              </a:rPr>
              <a:t>Dinamização</a:t>
            </a:r>
            <a:r>
              <a:rPr lang="pt-PT" sz="1800" dirty="0">
                <a:latin typeface="Arial Narrow" pitchFamily="34" charset="0"/>
              </a:rPr>
              <a:t>:___________________________________</a:t>
            </a:r>
            <a:br>
              <a:rPr lang="pt-PT" sz="1800" dirty="0">
                <a:latin typeface="Arial Narrow" pitchFamily="34" charset="0"/>
              </a:rPr>
            </a:br>
            <a:r>
              <a:rPr lang="pt-PT" sz="1800" b="1" dirty="0" err="1">
                <a:latin typeface="Arial Narrow" pitchFamily="34" charset="0"/>
              </a:rPr>
              <a:t>OBJETIVOs</a:t>
            </a:r>
            <a:r>
              <a:rPr lang="pt-PT" sz="1800" dirty="0">
                <a:latin typeface="Arial Narrow" pitchFamily="34" charset="0"/>
              </a:rPr>
              <a:t>: </a:t>
            </a:r>
            <a:r>
              <a:rPr lang="pt-PT" sz="1800" b="1" cap="none" dirty="0">
                <a:solidFill>
                  <a:schemeClr val="accent1"/>
                </a:solidFill>
                <a:latin typeface="Arial Narrow" pitchFamily="34" charset="0"/>
              </a:rPr>
              <a:t>Motivar, Informar e Mobilizar para participação no concurso</a:t>
            </a:r>
            <a:endParaRPr lang="pt-PT" sz="1800" b="1" dirty="0">
              <a:solidFill>
                <a:schemeClr val="accent1"/>
              </a:solidFill>
              <a:latin typeface="Arial Narrow" pitchFamily="34" charset="0"/>
            </a:endParaRPr>
          </a:p>
        </p:txBody>
      </p:sp>
      <p:sp>
        <p:nvSpPr>
          <p:cNvPr id="5" name="Rectângulo 4"/>
          <p:cNvSpPr/>
          <p:nvPr/>
        </p:nvSpPr>
        <p:spPr>
          <a:xfrm>
            <a:off x="3474720" y="2057400"/>
            <a:ext cx="16002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MÉTODOS-TECNICAS PEDAGOGICAS</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r>
              <a:rPr lang="pt-PT" sz="1400" dirty="0">
                <a:solidFill>
                  <a:schemeClr val="tx1"/>
                </a:solidFill>
                <a:latin typeface="Arial Narrow" pitchFamily="34" charset="0"/>
              </a:rPr>
              <a:t>Método expositivo</a:t>
            </a: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Método Ativo</a:t>
            </a: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Método Interrogativo</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p:txBody>
      </p:sp>
      <p:sp>
        <p:nvSpPr>
          <p:cNvPr id="6" name="Rectângulo 5"/>
          <p:cNvSpPr/>
          <p:nvPr/>
        </p:nvSpPr>
        <p:spPr>
          <a:xfrm>
            <a:off x="5151120" y="2057400"/>
            <a:ext cx="16002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TIPO DE AVALIAÇÃO</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r>
              <a:rPr lang="pt-PT" sz="1400" dirty="0">
                <a:solidFill>
                  <a:schemeClr val="tx1"/>
                </a:solidFill>
                <a:latin typeface="Arial Narrow" pitchFamily="34" charset="0"/>
              </a:rPr>
              <a:t>Ficha de Presenças</a:t>
            </a: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Ficha de Avaliação da Sessão</a:t>
            </a: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Produtos finais a Concurso</a:t>
            </a: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8" name="Rectângulo 7"/>
          <p:cNvSpPr/>
          <p:nvPr/>
        </p:nvSpPr>
        <p:spPr>
          <a:xfrm>
            <a:off x="6827520" y="2057400"/>
            <a:ext cx="234696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ATIVIDADES A REALIZAR</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r>
              <a:rPr lang="pt-PT" sz="1400" dirty="0">
                <a:solidFill>
                  <a:schemeClr val="tx1"/>
                </a:solidFill>
                <a:latin typeface="Arial Narrow" pitchFamily="34" charset="0"/>
              </a:rPr>
              <a:t>Apresentação oral das entidades promotoras</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Apresentação do Concurso e do Regulamento (</a:t>
            </a:r>
            <a:r>
              <a:rPr lang="pt-PT" sz="1400" dirty="0" err="1">
                <a:solidFill>
                  <a:schemeClr val="tx1"/>
                </a:solidFill>
                <a:latin typeface="Arial Narrow" pitchFamily="34" charset="0"/>
              </a:rPr>
              <a:t>ppt</a:t>
            </a:r>
            <a:r>
              <a:rPr lang="pt-PT" sz="1400" dirty="0">
                <a:solidFill>
                  <a:schemeClr val="tx1"/>
                </a:solidFill>
                <a:latin typeface="Arial Narrow" pitchFamily="34" charset="0"/>
              </a:rPr>
              <a:t> e cartaz)</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Apresentação do PowerPoint com  Discussão orientada</a:t>
            </a: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9" name="Rectângulo 8"/>
          <p:cNvSpPr/>
          <p:nvPr/>
        </p:nvSpPr>
        <p:spPr>
          <a:xfrm>
            <a:off x="9265920" y="2057400"/>
            <a:ext cx="79248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TEMPOS</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400" dirty="0">
                <a:solidFill>
                  <a:schemeClr val="tx1"/>
                </a:solidFill>
                <a:latin typeface="Arial Narrow" pitchFamily="34" charset="0"/>
              </a:rPr>
              <a:t>5’  +</a:t>
            </a: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10’ + </a:t>
            </a: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75’</a:t>
            </a:r>
          </a:p>
          <a:p>
            <a:pPr algn="ctr"/>
            <a:endParaRPr lang="pt-PT" sz="1200" b="1" u="sng"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10" name="Rectângulo 9"/>
          <p:cNvSpPr/>
          <p:nvPr/>
        </p:nvSpPr>
        <p:spPr>
          <a:xfrm>
            <a:off x="1082040" y="2072640"/>
            <a:ext cx="2346960" cy="4785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marL="228600" indent="-228600" defTabSz="914400">
              <a:lnSpc>
                <a:spcPct val="200000"/>
              </a:lnSpc>
              <a:spcBef>
                <a:spcPts val="700"/>
              </a:spcBef>
              <a:buClr>
                <a:srgbClr val="171312"/>
              </a:buClr>
            </a:pPr>
            <a:endParaRPr lang="pt-PT" sz="1000" dirty="0">
              <a:solidFill>
                <a:prstClr val="black">
                  <a:lumMod val="65000"/>
                  <a:lumOff val="35000"/>
                </a:prstClr>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150000"/>
              </a:lnSpc>
              <a:spcBef>
                <a:spcPts val="700"/>
              </a:spcBef>
              <a:buClr>
                <a:srgbClr val="171312"/>
              </a:buClr>
            </a:pPr>
            <a:r>
              <a:rPr lang="pt-PT" sz="1200" b="1" u="sng" dirty="0">
                <a:solidFill>
                  <a:schemeClr val="tx1"/>
                </a:solidFill>
                <a:latin typeface="Arial Narrow" pitchFamily="34" charset="0"/>
              </a:rPr>
              <a:t>CONTEÚDOS </a:t>
            </a:r>
          </a:p>
          <a:p>
            <a:pPr marL="228600" indent="-228600" algn="ctr" defTabSz="914400">
              <a:lnSpc>
                <a:spcPct val="150000"/>
              </a:lnSpc>
              <a:spcBef>
                <a:spcPts val="700"/>
              </a:spcBef>
              <a:buClr>
                <a:srgbClr val="171312"/>
              </a:buClr>
            </a:pPr>
            <a:r>
              <a:rPr lang="pt-PT" sz="1200" b="1" u="sng" dirty="0">
                <a:solidFill>
                  <a:schemeClr val="tx1"/>
                </a:solidFill>
                <a:latin typeface="Arial Narrow" pitchFamily="34" charset="0"/>
              </a:rPr>
              <a:t>PROGRAMÁTCOS</a:t>
            </a:r>
          </a:p>
          <a:p>
            <a:pPr marL="228600" indent="-228600" defTabSz="914400">
              <a:spcBef>
                <a:spcPts val="700"/>
              </a:spcBef>
              <a:buClr>
                <a:srgbClr val="171312"/>
              </a:buClr>
              <a:buFont typeface="Wingdings" pitchFamily="2" charset="2"/>
              <a:buChar char="ü"/>
            </a:pPr>
            <a:endParaRPr lang="pt-PT" sz="12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endParaRPr lang="pt-PT" sz="12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r>
              <a:rPr lang="pt-PT" sz="1400" dirty="0">
                <a:solidFill>
                  <a:schemeClr val="tx1"/>
                </a:solidFill>
                <a:latin typeface="Arial Narrow" pitchFamily="34" charset="0"/>
              </a:rPr>
              <a:t>Apresentação das entidades envolvidas</a:t>
            </a:r>
          </a:p>
          <a:p>
            <a:pPr marL="228600" indent="-228600" defTabSz="914400">
              <a:spcBef>
                <a:spcPts val="700"/>
              </a:spcBef>
              <a:buClr>
                <a:srgbClr val="171312"/>
              </a:buClr>
              <a:buFont typeface="Wingdings" pitchFamily="2" charset="2"/>
              <a:buChar char="ü"/>
            </a:pPr>
            <a:endParaRPr lang="pt-PT" sz="14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r>
              <a:rPr lang="pt-PT" sz="1400" dirty="0">
                <a:solidFill>
                  <a:schemeClr val="tx1"/>
                </a:solidFill>
                <a:latin typeface="Arial Narrow" pitchFamily="34" charset="0"/>
              </a:rPr>
              <a:t>Apresentação do Concurso: objetivos, participantes, suportes, regulamento</a:t>
            </a:r>
          </a:p>
          <a:p>
            <a:pPr marL="228600" indent="-228600" defTabSz="914400">
              <a:spcBef>
                <a:spcPts val="700"/>
              </a:spcBef>
              <a:buClr>
                <a:srgbClr val="171312"/>
              </a:buClr>
              <a:buFont typeface="Wingdings" pitchFamily="2" charset="2"/>
              <a:buChar char="ü"/>
            </a:pPr>
            <a:endParaRPr lang="pt-PT" sz="14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r>
              <a:rPr lang="pt-PT" sz="1400" dirty="0">
                <a:solidFill>
                  <a:schemeClr val="tx1"/>
                </a:solidFill>
                <a:latin typeface="Arial Narrow" pitchFamily="34" charset="0"/>
              </a:rPr>
              <a:t>Igualdade, Género, Violência:</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Enquadramento legal</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Conceitos, </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Contextos de Desigualdade</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Tipos de Violência</a:t>
            </a: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0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lnSpc>
                <a:spcPct val="200000"/>
              </a:lnSpc>
              <a:spcBef>
                <a:spcPts val="700"/>
              </a:spcBef>
              <a:buClr>
                <a:srgbClr val="171312"/>
              </a:buClr>
            </a:pPr>
            <a:endParaRPr lang="pt-PT" sz="1200"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lvl="0" indent="-228600" defTabSz="914400">
              <a:lnSpc>
                <a:spcPct val="200000"/>
              </a:lnSpc>
              <a:spcBef>
                <a:spcPts val="700"/>
              </a:spcBef>
              <a:buClr>
                <a:srgbClr val="171312"/>
              </a:buClr>
            </a:pPr>
            <a:endParaRPr lang="pt-PT" sz="1000" dirty="0">
              <a:solidFill>
                <a:prstClr val="black">
                  <a:lumMod val="65000"/>
                  <a:lumOff val="35000"/>
                </a:prstClr>
              </a:solidFill>
              <a:latin typeface="Arial Narrow" pitchFamily="34" charset="0"/>
            </a:endParaRPr>
          </a:p>
          <a:p>
            <a:pPr algn="ctr"/>
            <a:endParaRPr lang="pt-PT" sz="1000" b="1" u="sng"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11" name="Rectângulo 10"/>
          <p:cNvSpPr/>
          <p:nvPr/>
        </p:nvSpPr>
        <p:spPr>
          <a:xfrm>
            <a:off x="10149840" y="2057400"/>
            <a:ext cx="17526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 RECURSOS DIDATICOS</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Apresentação de PowerPoint</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Quadro e marcadores</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Ligação à Internet (para os vídeos do </a:t>
            </a:r>
            <a:r>
              <a:rPr lang="pt-PT" sz="1400" dirty="0" err="1">
                <a:solidFill>
                  <a:schemeClr val="tx1"/>
                </a:solidFill>
                <a:latin typeface="Arial Narrow" pitchFamily="34" charset="0"/>
              </a:rPr>
              <a:t>ppt</a:t>
            </a:r>
            <a:r>
              <a:rPr lang="pt-PT" sz="1400" dirty="0">
                <a:solidFill>
                  <a:schemeClr val="tx1"/>
                </a:solidFill>
                <a:latin typeface="Arial Narrow" pitchFamily="34" charset="0"/>
              </a:rPr>
              <a:t>.)  </a:t>
            </a: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14" name="Rectângulo 13"/>
          <p:cNvSpPr/>
          <p:nvPr/>
        </p:nvSpPr>
        <p:spPr>
          <a:xfrm>
            <a:off x="6766560" y="5379720"/>
            <a:ext cx="5105400" cy="1478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PT" sz="1200" dirty="0">
                <a:solidFill>
                  <a:schemeClr val="tx1"/>
                </a:solidFill>
              </a:rPr>
              <a:t>Observaçóes:__________________________________________________________________________________________________________</a:t>
            </a:r>
          </a:p>
          <a:p>
            <a:pPr>
              <a:lnSpc>
                <a:spcPct val="150000"/>
              </a:lnSpc>
            </a:pPr>
            <a:r>
              <a:rPr lang="pt-PT" sz="1200" dirty="0">
                <a:solidFill>
                  <a:schemeClr val="tx1"/>
                </a:solidFill>
              </a:rPr>
              <a:t>__________________________________________________________</a:t>
            </a:r>
          </a:p>
          <a:p>
            <a:endParaRPr lang="pt-PT" sz="1200" dirty="0">
              <a:solidFill>
                <a:schemeClr val="tx1"/>
              </a:solidFill>
            </a:endParaRPr>
          </a:p>
          <a:p>
            <a:r>
              <a:rPr lang="pt-PT" sz="1200" dirty="0">
                <a:solidFill>
                  <a:schemeClr val="tx1"/>
                </a:solidFill>
              </a:rPr>
              <a:t>Assinatura (dinamizadores/as):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127759" y="490329"/>
            <a:ext cx="10057401" cy="5514231"/>
          </a:xfrm>
        </p:spPr>
        <p:txBody>
          <a:bodyPr>
            <a:normAutofit/>
          </a:bodyPr>
          <a:lstStyle/>
          <a:p>
            <a:pPr>
              <a:buNone/>
            </a:pPr>
            <a:endParaRPr lang="pt-PT" b="1" dirty="0">
              <a:latin typeface="Arial Narrow" pitchFamily="34" charset="0"/>
            </a:endParaRPr>
          </a:p>
          <a:p>
            <a:pPr algn="just"/>
            <a:r>
              <a:rPr lang="pt-PT" sz="2400" dirty="0">
                <a:latin typeface="Arial Narrow" pitchFamily="34" charset="0"/>
              </a:rPr>
              <a:t> </a:t>
            </a:r>
            <a:r>
              <a:rPr lang="pt-PT" sz="2400" b="1" dirty="0">
                <a:effectLst>
                  <a:outerShdw blurRad="38100" dist="38100" dir="2700000" algn="tl">
                    <a:srgbClr val="000000">
                      <a:alpha val="43137"/>
                    </a:srgbClr>
                  </a:outerShdw>
                </a:effectLst>
                <a:latin typeface="Arial Narrow" pitchFamily="34" charset="0"/>
              </a:rPr>
              <a:t>Estereótipo de Género </a:t>
            </a:r>
            <a:r>
              <a:rPr lang="pt-PT" sz="2400" dirty="0">
                <a:latin typeface="Arial Narrow" pitchFamily="34" charset="0"/>
              </a:rPr>
              <a:t>é um pré-conceito assumido por um grupo de pessoas que rotula o comportamento de outrem de acordo com determinados padrões “expectáveis” de acordo com os </a:t>
            </a:r>
            <a:r>
              <a:rPr lang="pt-PT" sz="2400" b="1" dirty="0">
                <a:latin typeface="Arial Narrow" pitchFamily="34" charset="0"/>
              </a:rPr>
              <a:t>papéis de género</a:t>
            </a:r>
            <a:r>
              <a:rPr lang="pt-PT" sz="2400" dirty="0">
                <a:latin typeface="Arial Narrow" pitchFamily="34" charset="0"/>
              </a:rPr>
              <a:t>, que não é mais do que o </a:t>
            </a:r>
            <a:r>
              <a:rPr lang="pt-PT" sz="2400" b="1" dirty="0">
                <a:latin typeface="Arial Narrow" pitchFamily="34" charset="0"/>
              </a:rPr>
              <a:t>comportamentos que se espera que homens e mulheres tenham em função de uma visão definida pelos estereótipos de género.</a:t>
            </a:r>
          </a:p>
          <a:p>
            <a:pPr>
              <a:buNone/>
            </a:pPr>
            <a:endParaRPr lang="pt-PT" sz="2400" b="1" dirty="0">
              <a:latin typeface="Arial Narrow" pitchFamily="34" charset="0"/>
            </a:endParaRPr>
          </a:p>
          <a:p>
            <a:pPr>
              <a:buNone/>
            </a:pPr>
            <a:r>
              <a:rPr lang="pt-PT" sz="2400" b="1" dirty="0">
                <a:solidFill>
                  <a:schemeClr val="accent1"/>
                </a:solidFill>
                <a:latin typeface="Arial Narrow" pitchFamily="34" charset="0"/>
              </a:rPr>
              <a:t>Assim, por exemplo, na sociedade tende </a:t>
            </a:r>
          </a:p>
          <a:p>
            <a:pPr>
              <a:buNone/>
            </a:pPr>
            <a:r>
              <a:rPr lang="pt-PT" sz="2400" b="1" dirty="0">
                <a:solidFill>
                  <a:schemeClr val="accent1"/>
                </a:solidFill>
                <a:latin typeface="Arial Narrow" pitchFamily="34" charset="0"/>
              </a:rPr>
              <a:t>a achar-se natural que um </a:t>
            </a:r>
            <a:r>
              <a:rPr lang="pt-PT" sz="2400" b="1" dirty="0">
                <a:solidFill>
                  <a:srgbClr val="FF3399"/>
                </a:solidFill>
                <a:latin typeface="Arial Narrow" pitchFamily="34" charset="0"/>
              </a:rPr>
              <a:t>HOMEM</a:t>
            </a:r>
            <a:r>
              <a:rPr lang="pt-PT" sz="2400" b="1" dirty="0">
                <a:solidFill>
                  <a:schemeClr val="accent1"/>
                </a:solidFill>
                <a:latin typeface="Arial Narrow" pitchFamily="34" charset="0"/>
              </a:rPr>
              <a:t> seja </a:t>
            </a:r>
          </a:p>
          <a:p>
            <a:pPr>
              <a:buNone/>
            </a:pPr>
            <a:r>
              <a:rPr lang="pt-PT" sz="2400" b="1" dirty="0">
                <a:solidFill>
                  <a:schemeClr val="accent1"/>
                </a:solidFill>
                <a:latin typeface="Arial Narrow" pitchFamily="34" charset="0"/>
              </a:rPr>
              <a:t>Agressivo, bem sucedido, assertivo, etc… </a:t>
            </a:r>
          </a:p>
          <a:p>
            <a:pPr>
              <a:buNone/>
            </a:pPr>
            <a:r>
              <a:rPr lang="pt-PT" sz="2400" b="1" dirty="0">
                <a:solidFill>
                  <a:schemeClr val="accent1"/>
                </a:solidFill>
                <a:latin typeface="Arial Narrow" pitchFamily="34" charset="0"/>
              </a:rPr>
              <a:t>enquanto uma </a:t>
            </a:r>
            <a:r>
              <a:rPr lang="pt-PT" sz="2400" b="1" dirty="0">
                <a:solidFill>
                  <a:srgbClr val="0070C0"/>
                </a:solidFill>
                <a:latin typeface="Arial Narrow" pitchFamily="34" charset="0"/>
              </a:rPr>
              <a:t>MULHER</a:t>
            </a:r>
            <a:r>
              <a:rPr lang="pt-PT" sz="2400" b="1" dirty="0">
                <a:solidFill>
                  <a:schemeClr val="accent1"/>
                </a:solidFill>
                <a:latin typeface="Arial Narrow" pitchFamily="34" charset="0"/>
              </a:rPr>
              <a:t> seria frágil, </a:t>
            </a:r>
          </a:p>
          <a:p>
            <a:pPr>
              <a:buNone/>
            </a:pPr>
            <a:r>
              <a:rPr lang="pt-PT" sz="2400" b="1" dirty="0">
                <a:solidFill>
                  <a:schemeClr val="accent1"/>
                </a:solidFill>
                <a:latin typeface="Arial Narrow" pitchFamily="34" charset="0"/>
              </a:rPr>
              <a:t>subalterna, insegura, etc…</a:t>
            </a:r>
          </a:p>
          <a:p>
            <a:endParaRPr lang="pt-PT" b="1" dirty="0">
              <a:latin typeface="Arial Narrow" pitchFamily="34" charset="0"/>
            </a:endParaRPr>
          </a:p>
          <a:p>
            <a:pPr marL="0" indent="0" algn="just">
              <a:buNone/>
            </a:pPr>
            <a:endParaRPr lang="pt-PT" dirty="0">
              <a:latin typeface="Arial Narrow" panose="020B0606020202030204" pitchFamily="34" charset="0"/>
            </a:endParaRPr>
          </a:p>
          <a:p>
            <a:endParaRPr lang="pt-PT" sz="2400" dirty="0">
              <a:latin typeface="Arial Narrow" pitchFamily="34" charset="0"/>
            </a:endParaRPr>
          </a:p>
          <a:p>
            <a:endParaRPr lang="pt-PT" dirty="0"/>
          </a:p>
          <a:p>
            <a:endParaRPr lang="pt-PT" b="1" dirty="0"/>
          </a:p>
          <a:p>
            <a:endParaRPr lang="pt-PT" dirty="0"/>
          </a:p>
        </p:txBody>
      </p:sp>
      <p:pic>
        <p:nvPicPr>
          <p:cNvPr id="6" name="Imagem 5">
            <a:extLst>
              <a:ext uri="{FF2B5EF4-FFF2-40B4-BE49-F238E27FC236}">
                <a16:creationId xmlns:a16="http://schemas.microsoft.com/office/drawing/2014/main" id="{4776D395-F90A-4002-ACF5-5D70C4E8B54D}"/>
              </a:ext>
            </a:extLst>
          </p:cNvPr>
          <p:cNvPicPr>
            <a:picLocks noChangeAspect="1"/>
          </p:cNvPicPr>
          <p:nvPr/>
        </p:nvPicPr>
        <p:blipFill rotWithShape="1">
          <a:blip r:embed="rId2" cstate="print"/>
          <a:srcRect l="10652" t="22015" r="34674" b="15732"/>
          <a:stretch/>
        </p:blipFill>
        <p:spPr>
          <a:xfrm>
            <a:off x="6949440" y="2929914"/>
            <a:ext cx="4953000" cy="3166086"/>
          </a:xfrm>
          <a:prstGeom prst="rect">
            <a:avLst/>
          </a:prstGeom>
        </p:spPr>
      </p:pic>
    </p:spTree>
    <p:extLst>
      <p:ext uri="{BB962C8B-B14F-4D97-AF65-F5344CB8AC3E}">
        <p14:creationId xmlns:p14="http://schemas.microsoft.com/office/powerpoint/2010/main" val="14045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6839" y="490329"/>
            <a:ext cx="10178322" cy="4717775"/>
          </a:xfrm>
        </p:spPr>
        <p:txBody>
          <a:bodyPr>
            <a:normAutofit/>
          </a:bodyPr>
          <a:lstStyle/>
          <a:p>
            <a:pPr>
              <a:buNone/>
            </a:pPr>
            <a:endParaRPr lang="pt-PT" b="1" dirty="0">
              <a:latin typeface="Arial Narrow" pitchFamily="34" charset="0"/>
            </a:endParaRPr>
          </a:p>
          <a:p>
            <a:pPr marL="0" indent="0" algn="just">
              <a:buNone/>
            </a:pPr>
            <a:endParaRPr lang="pt-PT" dirty="0">
              <a:latin typeface="Arial Narrow" panose="020B0606020202030204" pitchFamily="34" charset="0"/>
            </a:endParaRPr>
          </a:p>
          <a:p>
            <a:endParaRPr lang="pt-PT" sz="2400" dirty="0">
              <a:latin typeface="Arial Narrow" pitchFamily="34" charset="0"/>
            </a:endParaRPr>
          </a:p>
          <a:p>
            <a:endParaRPr lang="pt-PT" dirty="0"/>
          </a:p>
          <a:p>
            <a:endParaRPr lang="pt-PT" b="1" dirty="0"/>
          </a:p>
          <a:p>
            <a:endParaRPr lang="pt-PT" dirty="0"/>
          </a:p>
        </p:txBody>
      </p:sp>
      <p:pic>
        <p:nvPicPr>
          <p:cNvPr id="2" name="Imagem 1">
            <a:extLst>
              <a:ext uri="{FF2B5EF4-FFF2-40B4-BE49-F238E27FC236}">
                <a16:creationId xmlns:a16="http://schemas.microsoft.com/office/drawing/2014/main" id="{27B108E1-C7AD-45EE-893F-B044912DBF61}"/>
              </a:ext>
            </a:extLst>
          </p:cNvPr>
          <p:cNvPicPr>
            <a:picLocks noChangeAspect="1"/>
          </p:cNvPicPr>
          <p:nvPr/>
        </p:nvPicPr>
        <p:blipFill rotWithShape="1">
          <a:blip r:embed="rId2" cstate="print"/>
          <a:srcRect l="11250" t="19555" r="32137" b="7129"/>
          <a:stretch/>
        </p:blipFill>
        <p:spPr>
          <a:xfrm>
            <a:off x="1715728" y="239697"/>
            <a:ext cx="8760543" cy="6378606"/>
          </a:xfrm>
          <a:prstGeom prst="rect">
            <a:avLst/>
          </a:prstGeom>
        </p:spPr>
      </p:pic>
    </p:spTree>
    <p:extLst>
      <p:ext uri="{BB962C8B-B14F-4D97-AF65-F5344CB8AC3E}">
        <p14:creationId xmlns:p14="http://schemas.microsoft.com/office/powerpoint/2010/main" val="37375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4440" y="0"/>
            <a:ext cx="10652760" cy="1874517"/>
          </a:xfrm>
        </p:spPr>
        <p:txBody>
          <a:bodyPr>
            <a:normAutofit fontScale="90000"/>
          </a:bodyPr>
          <a:lstStyle/>
          <a:p>
            <a:pPr>
              <a:lnSpc>
                <a:spcPct val="150000"/>
              </a:lnSpc>
            </a:pPr>
            <a:r>
              <a:rPr lang="pt-PT" sz="4000" cap="none" dirty="0">
                <a:effectLst>
                  <a:outerShdw blurRad="38100" dist="38100" dir="2700000" algn="tl">
                    <a:srgbClr val="000000">
                      <a:alpha val="43137"/>
                    </a:srgbClr>
                  </a:outerShdw>
                </a:effectLst>
              </a:rPr>
              <a:t>Conceitos/debate:</a:t>
            </a:r>
            <a:r>
              <a:rPr lang="pt-PT" sz="4000" dirty="0">
                <a:effectLst>
                  <a:outerShdw blurRad="38100" dist="38100" dir="2700000" algn="tl">
                    <a:srgbClr val="000000">
                      <a:alpha val="43137"/>
                    </a:srgbClr>
                  </a:outerShdw>
                </a:effectLst>
              </a:rPr>
              <a:t>		</a:t>
            </a:r>
            <a:br>
              <a:rPr lang="pt-PT" sz="4000" dirty="0">
                <a:effectLst>
                  <a:outerShdw blurRad="38100" dist="38100" dir="2700000" algn="tl">
                    <a:srgbClr val="000000">
                      <a:alpha val="43137"/>
                    </a:srgbClr>
                  </a:outerShdw>
                </a:effectLst>
              </a:rPr>
            </a:br>
            <a:r>
              <a:rPr lang="pt-PT" sz="4000" dirty="0">
                <a:effectLst>
                  <a:outerShdw blurRad="38100" dist="38100" dir="2700000" algn="tl">
                    <a:srgbClr val="000000">
                      <a:alpha val="43137"/>
                    </a:srgbClr>
                  </a:outerShdw>
                </a:effectLst>
              </a:rPr>
              <a:t>		Discriminação, Igualdade, Diversidade</a:t>
            </a:r>
          </a:p>
        </p:txBody>
      </p:sp>
      <p:sp>
        <p:nvSpPr>
          <p:cNvPr id="3" name="Marcador de Posição de Conteúdo 2"/>
          <p:cNvSpPr>
            <a:spLocks noGrp="1"/>
          </p:cNvSpPr>
          <p:nvPr>
            <p:ph idx="1"/>
          </p:nvPr>
        </p:nvSpPr>
        <p:spPr>
          <a:xfrm>
            <a:off x="1676400" y="1676400"/>
            <a:ext cx="10149840" cy="4770120"/>
          </a:xfrm>
        </p:spPr>
        <p:txBody>
          <a:bodyPr>
            <a:normAutofit fontScale="92500" lnSpcReduction="10000"/>
          </a:bodyPr>
          <a:lstStyle/>
          <a:p>
            <a:pPr lvl="8" algn="r">
              <a:lnSpc>
                <a:spcPct val="200000"/>
              </a:lnSpc>
            </a:pPr>
            <a:r>
              <a:rPr lang="pt-PT" sz="2600" b="1" dirty="0">
                <a:solidFill>
                  <a:srgbClr val="FF0000"/>
                </a:solidFill>
                <a:latin typeface="Arial Narrow" pitchFamily="34" charset="0"/>
              </a:rPr>
              <a:t>O QUE SIGNIFICA DISCRIMINAÇÃO</a:t>
            </a:r>
          </a:p>
          <a:p>
            <a:pPr lvl="1" algn="r">
              <a:lnSpc>
                <a:spcPct val="200000"/>
              </a:lnSpc>
            </a:pPr>
            <a:r>
              <a:rPr lang="pt-PT" sz="2600" b="1" dirty="0">
                <a:solidFill>
                  <a:schemeClr val="accent2"/>
                </a:solidFill>
                <a:latin typeface="Arial Narrow" pitchFamily="34" charset="0"/>
              </a:rPr>
              <a:t>O QUE SIGNIFICA IGUALDADE</a:t>
            </a:r>
          </a:p>
          <a:p>
            <a:pPr lvl="1" algn="r">
              <a:lnSpc>
                <a:spcPct val="200000"/>
              </a:lnSpc>
            </a:pPr>
            <a:r>
              <a:rPr lang="pt-PT" sz="2600" b="1" dirty="0">
                <a:solidFill>
                  <a:schemeClr val="accent4"/>
                </a:solidFill>
                <a:latin typeface="Arial Narrow" pitchFamily="34" charset="0"/>
              </a:rPr>
              <a:t>O QUE É DISCRIMINAÇÃO POSITIVA</a:t>
            </a:r>
          </a:p>
          <a:p>
            <a:pPr lvl="1" algn="r">
              <a:lnSpc>
                <a:spcPct val="200000"/>
              </a:lnSpc>
            </a:pPr>
            <a:r>
              <a:rPr lang="pt-PT" sz="2600" b="1" dirty="0">
                <a:solidFill>
                  <a:schemeClr val="accent6">
                    <a:lumMod val="75000"/>
                  </a:schemeClr>
                </a:solidFill>
                <a:latin typeface="Arial Narrow" pitchFamily="34" charset="0"/>
              </a:rPr>
              <a:t>PARA QUE SERVE E QUANDO SE UTILIZA A ‘DISCRIMINAÇÃO’ POSITIVA</a:t>
            </a:r>
          </a:p>
          <a:p>
            <a:pPr lvl="1" algn="r">
              <a:lnSpc>
                <a:spcPct val="200000"/>
              </a:lnSpc>
            </a:pPr>
            <a:r>
              <a:rPr lang="pt-PT" sz="2600" b="1" dirty="0">
                <a:solidFill>
                  <a:schemeClr val="accent5">
                    <a:lumMod val="75000"/>
                  </a:schemeClr>
                </a:solidFill>
                <a:latin typeface="Arial Narrow" pitchFamily="34" charset="0"/>
              </a:rPr>
              <a:t>O QUE SE ENTENDE POR “DIREITO À DIFERENÇA”</a:t>
            </a:r>
          </a:p>
          <a:p>
            <a:pPr lvl="1" algn="r">
              <a:lnSpc>
                <a:spcPct val="200000"/>
              </a:lnSpc>
            </a:pPr>
            <a:r>
              <a:rPr lang="pt-PT" sz="2600" b="1" dirty="0">
                <a:solidFill>
                  <a:srgbClr val="7030A0"/>
                </a:solidFill>
                <a:latin typeface="Arial Narrow" pitchFamily="34" charset="0"/>
              </a:rPr>
              <a:t>“TODOS IGUAIS, TODOS DIFERENTES”: QUAL O SIGNIFICADO DESTA IDEIA</a:t>
            </a:r>
          </a:p>
          <a:p>
            <a:endParaRPr lang="pt-PT" dirty="0"/>
          </a:p>
        </p:txBody>
      </p:sp>
      <p:sp>
        <p:nvSpPr>
          <p:cNvPr id="6" name="CaixaDeTexto 5"/>
          <p:cNvSpPr txBox="1"/>
          <p:nvPr/>
        </p:nvSpPr>
        <p:spPr>
          <a:xfrm>
            <a:off x="0" y="822960"/>
            <a:ext cx="4419600" cy="3508355"/>
          </a:xfrm>
          <a:prstGeom prst="rect">
            <a:avLst/>
          </a:prstGeom>
          <a:noFill/>
        </p:spPr>
        <p:txBody>
          <a:bodyPr wrap="square" rtlCol="0">
            <a:spAutoFit/>
          </a:bodyPr>
          <a:lstStyle/>
          <a:p>
            <a:pPr algn="ctr"/>
            <a:r>
              <a:rPr lang="pt-PT" sz="22000" dirty="0">
                <a:effectLst>
                  <a:outerShdw blurRad="38100" dist="38100" dir="2700000" algn="tl">
                    <a:srgbClr val="000000">
                      <a:alpha val="43137"/>
                    </a:srgbClr>
                  </a:outerShdw>
                </a:effectLst>
                <a:latin typeface="Adobe Fangsong Std R" pitchFamily="18" charset="-128"/>
                <a:ea typeface="Adobe Fangsong Std R" pitchFamily="18" charset="-12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211922" y="1358349"/>
            <a:ext cx="10178322" cy="3593591"/>
          </a:xfrm>
        </p:spPr>
        <p:txBody>
          <a:bodyPr>
            <a:normAutofit fontScale="62500" lnSpcReduction="20000"/>
          </a:bodyPr>
          <a:lstStyle/>
          <a:p>
            <a:pPr marL="0" indent="0" algn="ctr">
              <a:buNone/>
            </a:pPr>
            <a:r>
              <a:rPr lang="pt-PT" sz="4400" dirty="0"/>
              <a:t>PORQUÊ  (CONTINUAR A) EM PORTUGAL A</a:t>
            </a:r>
          </a:p>
          <a:p>
            <a:pPr marL="0" indent="0" algn="ctr">
              <a:buNone/>
            </a:pPr>
            <a:r>
              <a:rPr lang="pt-PT" sz="4400" dirty="0"/>
              <a:t> DEFENDER A IGUALDADE ENTRE MULHERES E HOMENS?</a:t>
            </a:r>
          </a:p>
          <a:p>
            <a:pPr marL="0" indent="0" algn="ctr">
              <a:buNone/>
            </a:pPr>
            <a:endParaRPr lang="pt-PT" sz="4400" dirty="0"/>
          </a:p>
          <a:p>
            <a:pPr marL="0" indent="0" algn="ctr">
              <a:lnSpc>
                <a:spcPct val="130000"/>
              </a:lnSpc>
              <a:buNone/>
            </a:pPr>
            <a:r>
              <a:rPr lang="pt-PT" sz="8500" dirty="0">
                <a:solidFill>
                  <a:schemeClr val="accent1"/>
                </a:solidFill>
              </a:rPr>
              <a:t>CONTEXTOS DE DESIGUALDADE - Exemplos</a:t>
            </a:r>
          </a:p>
        </p:txBody>
      </p:sp>
    </p:spTree>
    <p:extLst>
      <p:ext uri="{BB962C8B-B14F-4D97-AF65-F5344CB8AC3E}">
        <p14:creationId xmlns:p14="http://schemas.microsoft.com/office/powerpoint/2010/main" val="257894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hlinkClick r:id="rId2"/>
            <a:extLst>
              <a:ext uri="{FF2B5EF4-FFF2-40B4-BE49-F238E27FC236}">
                <a16:creationId xmlns:a16="http://schemas.microsoft.com/office/drawing/2014/main" id="{14007A1A-664B-45AA-B0FD-06EF3F6B5954}"/>
              </a:ext>
            </a:extLst>
          </p:cNvPr>
          <p:cNvPicPr>
            <a:picLocks noChangeAspect="1"/>
          </p:cNvPicPr>
          <p:nvPr/>
        </p:nvPicPr>
        <p:blipFill>
          <a:blip r:embed="rId3" cstate="print"/>
          <a:stretch>
            <a:fillRect/>
          </a:stretch>
        </p:blipFill>
        <p:spPr>
          <a:xfrm>
            <a:off x="1145482" y="1254980"/>
            <a:ext cx="9901033" cy="5603020"/>
          </a:xfrm>
          <a:prstGeom prst="rect">
            <a:avLst/>
          </a:prstGeom>
        </p:spPr>
      </p:pic>
      <p:pic>
        <p:nvPicPr>
          <p:cNvPr id="5" name="Imagem 4">
            <a:extLst>
              <a:ext uri="{FF2B5EF4-FFF2-40B4-BE49-F238E27FC236}">
                <a16:creationId xmlns:a16="http://schemas.microsoft.com/office/drawing/2014/main" id="{D1B698A6-26FE-4568-BE82-73D8B668E8D7}"/>
              </a:ext>
            </a:extLst>
          </p:cNvPr>
          <p:cNvPicPr>
            <a:picLocks noChangeAspect="1"/>
          </p:cNvPicPr>
          <p:nvPr/>
        </p:nvPicPr>
        <p:blipFill>
          <a:blip r:embed="rId4" cstate="print"/>
          <a:stretch>
            <a:fillRect/>
          </a:stretch>
        </p:blipFill>
        <p:spPr>
          <a:xfrm>
            <a:off x="837744" y="975318"/>
            <a:ext cx="10516511" cy="1322947"/>
          </a:xfrm>
          <a:prstGeom prst="rect">
            <a:avLst/>
          </a:prstGeom>
        </p:spPr>
      </p:pic>
      <p:sp>
        <p:nvSpPr>
          <p:cNvPr id="6" name="CaixaDeTexto 5">
            <a:extLst>
              <a:ext uri="{FF2B5EF4-FFF2-40B4-BE49-F238E27FC236}">
                <a16:creationId xmlns:a16="http://schemas.microsoft.com/office/drawing/2014/main" id="{9FDD4C3D-C05D-46E2-AA0A-A503EF1AC12F}"/>
              </a:ext>
            </a:extLst>
          </p:cNvPr>
          <p:cNvSpPr txBox="1"/>
          <p:nvPr/>
        </p:nvSpPr>
        <p:spPr>
          <a:xfrm>
            <a:off x="2133599" y="182839"/>
            <a:ext cx="7924800" cy="1077218"/>
          </a:xfrm>
          <a:prstGeom prst="rect">
            <a:avLst/>
          </a:prstGeom>
          <a:noFill/>
        </p:spPr>
        <p:txBody>
          <a:bodyPr wrap="square" rtlCol="0">
            <a:spAutoFit/>
          </a:bodyPr>
          <a:lstStyle/>
          <a:p>
            <a:pPr algn="ctr"/>
            <a:r>
              <a:rPr lang="pt-PT" sz="3200" dirty="0"/>
              <a:t>CONCILIAÇÃO DA VIDA FAMILIAR / PROFISSIONAL – USOS DO TEMPO</a:t>
            </a:r>
          </a:p>
        </p:txBody>
      </p:sp>
    </p:spTree>
    <p:extLst>
      <p:ext uri="{BB962C8B-B14F-4D97-AF65-F5344CB8AC3E}">
        <p14:creationId xmlns:p14="http://schemas.microsoft.com/office/powerpoint/2010/main" val="180015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a:extLst>
              <a:ext uri="{FF2B5EF4-FFF2-40B4-BE49-F238E27FC236}">
                <a16:creationId xmlns:a16="http://schemas.microsoft.com/office/drawing/2014/main" id="{85DF5218-BA50-43C9-B08B-DDD89D10BE1F}"/>
              </a:ext>
            </a:extLst>
          </p:cNvPr>
          <p:cNvPicPr>
            <a:picLocks noGrp="1" noChangeAspect="1"/>
          </p:cNvPicPr>
          <p:nvPr>
            <p:ph idx="1"/>
          </p:nvPr>
        </p:nvPicPr>
        <p:blipFill rotWithShape="1">
          <a:blip r:embed="rId2" cstate="print"/>
          <a:srcRect l="21560" t="15954" r="22815" b="18362"/>
          <a:stretch/>
        </p:blipFill>
        <p:spPr>
          <a:xfrm>
            <a:off x="1310886" y="356838"/>
            <a:ext cx="9570227" cy="6353678"/>
          </a:xfrm>
          <a:prstGeom prst="rect">
            <a:avLst/>
          </a:prstGeom>
        </p:spPr>
      </p:pic>
    </p:spTree>
    <p:extLst>
      <p:ext uri="{BB962C8B-B14F-4D97-AF65-F5344CB8AC3E}">
        <p14:creationId xmlns:p14="http://schemas.microsoft.com/office/powerpoint/2010/main" val="272008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A0B20-A3B8-43E3-8D95-2E6585EF5F7B}"/>
              </a:ext>
            </a:extLst>
          </p:cNvPr>
          <p:cNvSpPr>
            <a:spLocks noGrp="1"/>
          </p:cNvSpPr>
          <p:nvPr>
            <p:ph type="title"/>
          </p:nvPr>
        </p:nvSpPr>
        <p:spPr/>
        <p:txBody>
          <a:bodyPr>
            <a:normAutofit/>
          </a:bodyPr>
          <a:lstStyle/>
          <a:p>
            <a:pPr algn="ctr"/>
            <a:r>
              <a:rPr lang="pt-PT" sz="3200" dirty="0"/>
              <a:t>DESIGUALDADE SALARIAL – GAP SALARIAL</a:t>
            </a:r>
            <a:br>
              <a:rPr lang="pt-PT" sz="3200" dirty="0"/>
            </a:br>
            <a:endParaRPr lang="pt-PT" sz="3200" dirty="0"/>
          </a:p>
        </p:txBody>
      </p:sp>
      <p:pic>
        <p:nvPicPr>
          <p:cNvPr id="4" name="Marcador de Posição de Conteúdo 3">
            <a:hlinkClick r:id="rId2"/>
            <a:extLst>
              <a:ext uri="{FF2B5EF4-FFF2-40B4-BE49-F238E27FC236}">
                <a16:creationId xmlns:a16="http://schemas.microsoft.com/office/drawing/2014/main" id="{3C501640-19EA-40E4-ADA6-E06B69545404}"/>
              </a:ext>
            </a:extLst>
          </p:cNvPr>
          <p:cNvPicPr>
            <a:picLocks noGrp="1" noChangeAspect="1"/>
          </p:cNvPicPr>
          <p:nvPr>
            <p:ph idx="1"/>
          </p:nvPr>
        </p:nvPicPr>
        <p:blipFill>
          <a:blip r:embed="rId3" cstate="print"/>
          <a:stretch>
            <a:fillRect/>
          </a:stretch>
        </p:blipFill>
        <p:spPr>
          <a:xfrm>
            <a:off x="973395" y="1047821"/>
            <a:ext cx="10353366" cy="5855109"/>
          </a:xfrm>
          <a:prstGeom prst="rect">
            <a:avLst/>
          </a:prstGeom>
        </p:spPr>
      </p:pic>
    </p:spTree>
    <p:extLst>
      <p:ext uri="{BB962C8B-B14F-4D97-AF65-F5344CB8AC3E}">
        <p14:creationId xmlns:p14="http://schemas.microsoft.com/office/powerpoint/2010/main" val="99597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a:extLst>
              <a:ext uri="{FF2B5EF4-FFF2-40B4-BE49-F238E27FC236}">
                <a16:creationId xmlns:a16="http://schemas.microsoft.com/office/drawing/2014/main" id="{5B8E6ED5-058C-40A6-82F6-C9E7EB740078}"/>
              </a:ext>
            </a:extLst>
          </p:cNvPr>
          <p:cNvPicPr>
            <a:picLocks noGrp="1" noChangeAspect="1"/>
          </p:cNvPicPr>
          <p:nvPr>
            <p:ph idx="1"/>
          </p:nvPr>
        </p:nvPicPr>
        <p:blipFill rotWithShape="1">
          <a:blip r:embed="rId2" cstate="print"/>
          <a:srcRect l="23259" t="23800" r="23217" b="17930"/>
          <a:stretch/>
        </p:blipFill>
        <p:spPr>
          <a:xfrm>
            <a:off x="1107308" y="375575"/>
            <a:ext cx="9977384" cy="6106849"/>
          </a:xfrm>
          <a:prstGeom prst="rect">
            <a:avLst/>
          </a:prstGeom>
        </p:spPr>
      </p:pic>
    </p:spTree>
    <p:extLst>
      <p:ext uri="{BB962C8B-B14F-4D97-AF65-F5344CB8AC3E}">
        <p14:creationId xmlns:p14="http://schemas.microsoft.com/office/powerpoint/2010/main" val="189231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a:extLst>
              <a:ext uri="{FF2B5EF4-FFF2-40B4-BE49-F238E27FC236}">
                <a16:creationId xmlns:a16="http://schemas.microsoft.com/office/drawing/2014/main" id="{2F22123A-E8B1-426B-960B-D668E5FF52BE}"/>
              </a:ext>
            </a:extLst>
          </p:cNvPr>
          <p:cNvPicPr>
            <a:picLocks noGrp="1" noChangeAspect="1"/>
          </p:cNvPicPr>
          <p:nvPr>
            <p:ph idx="1"/>
          </p:nvPr>
        </p:nvPicPr>
        <p:blipFill rotWithShape="1">
          <a:blip r:embed="rId2" cstate="print"/>
          <a:srcRect l="8239" t="16408" r="9462" b="24228"/>
          <a:stretch/>
        </p:blipFill>
        <p:spPr>
          <a:xfrm>
            <a:off x="780069" y="1020416"/>
            <a:ext cx="11077748" cy="4492487"/>
          </a:xfrm>
          <a:prstGeom prst="rect">
            <a:avLst/>
          </a:prstGeom>
        </p:spPr>
      </p:pic>
    </p:spTree>
    <p:extLst>
      <p:ext uri="{BB962C8B-B14F-4D97-AF65-F5344CB8AC3E}">
        <p14:creationId xmlns:p14="http://schemas.microsoft.com/office/powerpoint/2010/main" val="415080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a:extLst>
              <a:ext uri="{FF2B5EF4-FFF2-40B4-BE49-F238E27FC236}">
                <a16:creationId xmlns:a16="http://schemas.microsoft.com/office/drawing/2014/main" id="{70E05E34-0B9A-43C2-9818-EEBE575CF450}"/>
              </a:ext>
            </a:extLst>
          </p:cNvPr>
          <p:cNvPicPr>
            <a:picLocks noGrp="1" noChangeAspect="1"/>
          </p:cNvPicPr>
          <p:nvPr>
            <p:ph idx="1"/>
          </p:nvPr>
        </p:nvPicPr>
        <p:blipFill rotWithShape="1">
          <a:blip r:embed="rId2" cstate="print"/>
          <a:srcRect l="24698" t="35950" r="26149" b="17570"/>
          <a:stretch/>
        </p:blipFill>
        <p:spPr>
          <a:xfrm>
            <a:off x="950300" y="0"/>
            <a:ext cx="6350197" cy="3703350"/>
          </a:xfrm>
          <a:prstGeom prst="rect">
            <a:avLst/>
          </a:prstGeom>
        </p:spPr>
      </p:pic>
      <p:pic>
        <p:nvPicPr>
          <p:cNvPr id="4" name="Imagem 3">
            <a:extLst>
              <a:ext uri="{FF2B5EF4-FFF2-40B4-BE49-F238E27FC236}">
                <a16:creationId xmlns:a16="http://schemas.microsoft.com/office/drawing/2014/main" id="{17C95D71-D463-46ED-835D-6CB1FFECAD66}"/>
              </a:ext>
            </a:extLst>
          </p:cNvPr>
          <p:cNvPicPr>
            <a:picLocks noChangeAspect="1"/>
          </p:cNvPicPr>
          <p:nvPr/>
        </p:nvPicPr>
        <p:blipFill rotWithShape="1">
          <a:blip r:embed="rId3" cstate="print"/>
          <a:srcRect l="25109" t="29361" r="40761" b="26947"/>
          <a:stretch/>
        </p:blipFill>
        <p:spPr>
          <a:xfrm>
            <a:off x="7581074" y="123214"/>
            <a:ext cx="4206312" cy="3305786"/>
          </a:xfrm>
          <a:prstGeom prst="rect">
            <a:avLst/>
          </a:prstGeom>
        </p:spPr>
      </p:pic>
      <p:pic>
        <p:nvPicPr>
          <p:cNvPr id="5" name="Imagem 4">
            <a:extLst>
              <a:ext uri="{FF2B5EF4-FFF2-40B4-BE49-F238E27FC236}">
                <a16:creationId xmlns:a16="http://schemas.microsoft.com/office/drawing/2014/main" id="{C0D44884-8A3F-4C38-8112-4A8F4E6B3D24}"/>
              </a:ext>
            </a:extLst>
          </p:cNvPr>
          <p:cNvPicPr>
            <a:picLocks noChangeAspect="1"/>
          </p:cNvPicPr>
          <p:nvPr/>
        </p:nvPicPr>
        <p:blipFill rotWithShape="1">
          <a:blip r:embed="rId4" cstate="print"/>
          <a:srcRect l="24783" t="33615" r="26522" b="18438"/>
          <a:stretch/>
        </p:blipFill>
        <p:spPr>
          <a:xfrm>
            <a:off x="3818051" y="3428998"/>
            <a:ext cx="6194327" cy="3305786"/>
          </a:xfrm>
          <a:prstGeom prst="rect">
            <a:avLst/>
          </a:prstGeom>
        </p:spPr>
      </p:pic>
    </p:spTree>
    <p:extLst>
      <p:ext uri="{BB962C8B-B14F-4D97-AF65-F5344CB8AC3E}">
        <p14:creationId xmlns:p14="http://schemas.microsoft.com/office/powerpoint/2010/main" val="310296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582035"/>
          </a:xfrm>
          <a:ln w="76200">
            <a:solidFill>
              <a:srgbClr val="663300"/>
            </a:solidFill>
          </a:ln>
        </p:spPr>
        <p:txBody>
          <a:bodyPr>
            <a:normAutofit/>
          </a:bodyPr>
          <a:lstStyle/>
          <a:p>
            <a:pPr algn="ctr">
              <a:lnSpc>
                <a:spcPct val="150000"/>
              </a:lnSpc>
            </a:pPr>
            <a:br>
              <a:rPr lang="pt-PT" sz="3600" b="1" dirty="0">
                <a:effectLst>
                  <a:outerShdw blurRad="38100" dist="38100" dir="2700000" algn="tl">
                    <a:srgbClr val="000000">
                      <a:alpha val="43137"/>
                    </a:srgbClr>
                  </a:outerShdw>
                </a:effectLst>
              </a:rPr>
            </a:br>
            <a:r>
              <a:rPr lang="pt-PT" b="1" i="1" dirty="0">
                <a:effectLst>
                  <a:outerShdw blurRad="38100" dist="38100" dir="2700000" algn="tl">
                    <a:srgbClr val="000000">
                      <a:alpha val="43137"/>
                    </a:srgbClr>
                  </a:outerShdw>
                </a:effectLst>
              </a:rPr>
              <a:t>IGUALDADE DE GÉNERO </a:t>
            </a:r>
            <a:br>
              <a:rPr lang="pt-PT" b="1" i="1" dirty="0">
                <a:effectLst>
                  <a:outerShdw blurRad="38100" dist="38100" dir="2700000" algn="tl">
                    <a:srgbClr val="000000">
                      <a:alpha val="43137"/>
                    </a:srgbClr>
                  </a:outerShdw>
                </a:effectLst>
              </a:rPr>
            </a:br>
            <a:r>
              <a:rPr lang="pt-PT" b="1" i="1" dirty="0">
                <a:effectLst>
                  <a:outerShdw blurRad="38100" dist="38100" dir="2700000" algn="tl">
                    <a:srgbClr val="000000">
                      <a:alpha val="43137"/>
                    </a:srgbClr>
                  </a:outerShdw>
                </a:effectLst>
              </a:rPr>
              <a:t>e VIOLÊNCIA doméstica</a:t>
            </a:r>
          </a:p>
        </p:txBody>
      </p:sp>
      <p:sp>
        <p:nvSpPr>
          <p:cNvPr id="3" name="Marcador de Posição de Conteúdo 2"/>
          <p:cNvSpPr>
            <a:spLocks noGrp="1"/>
          </p:cNvSpPr>
          <p:nvPr>
            <p:ph idx="1"/>
          </p:nvPr>
        </p:nvSpPr>
        <p:spPr>
          <a:xfrm>
            <a:off x="838200" y="3947160"/>
            <a:ext cx="10302240" cy="1828800"/>
          </a:xfrm>
          <a:effectLst>
            <a:innerShdw blurRad="63500" dist="50800" dir="13500000">
              <a:prstClr val="black">
                <a:alpha val="50000"/>
              </a:prstClr>
            </a:innerShdw>
          </a:effectLst>
        </p:spPr>
        <p:txBody>
          <a:bodyPr>
            <a:normAutofit/>
          </a:bodyPr>
          <a:lstStyle/>
          <a:p>
            <a:pPr>
              <a:buNone/>
            </a:pPr>
            <a:r>
              <a:rPr lang="pt-PT" sz="9600" b="1" dirty="0">
                <a:effectLst>
                  <a:outerShdw blurRad="38100" dist="38100" dir="2700000" algn="tl">
                    <a:srgbClr val="000000">
                      <a:alpha val="43137"/>
                    </a:srgbClr>
                  </a:outerShdw>
                </a:effectLst>
              </a:rPr>
              <a:t>				</a:t>
            </a:r>
            <a:r>
              <a:rPr lang="pt-PT" sz="9600" b="1" dirty="0">
                <a:solidFill>
                  <a:srgbClr val="FF3399"/>
                </a:solidFill>
                <a:effectLst>
                  <a:outerShdw blurRad="38100" dist="38100" dir="2700000" algn="tl">
                    <a:srgbClr val="000000">
                      <a:alpha val="43137"/>
                    </a:srgbClr>
                  </a:outerShdw>
                </a:effectLst>
                <a:latin typeface="Arial Narrow" pitchFamily="34" charset="0"/>
              </a:rPr>
              <a:t>♂</a:t>
            </a:r>
            <a:r>
              <a:rPr lang="pt-PT" sz="9600" b="1" dirty="0">
                <a:effectLst>
                  <a:outerShdw blurRad="38100" dist="38100" dir="2700000" algn="tl">
                    <a:srgbClr val="000000">
                      <a:alpha val="43137"/>
                    </a:srgbClr>
                  </a:outerShdw>
                </a:effectLst>
              </a:rPr>
              <a:t>      </a:t>
            </a:r>
            <a:r>
              <a:rPr lang="pt-PT" sz="9600" b="1" dirty="0">
                <a:solidFill>
                  <a:srgbClr val="0070C0"/>
                </a:solidFill>
                <a:effectLst>
                  <a:outerShdw blurRad="38100" dist="38100" dir="2700000" algn="tl">
                    <a:srgbClr val="000000">
                      <a:alpha val="43137"/>
                    </a:srgbClr>
                  </a:outerShdw>
                </a:effectLst>
              </a:rPr>
              <a:t>♀</a:t>
            </a:r>
            <a:r>
              <a:rPr lang="pt-PT" sz="9600" b="1" dirty="0">
                <a:effectLst>
                  <a:outerShdw blurRad="38100" dist="38100" dir="2700000" algn="tl">
                    <a:srgbClr val="000000">
                      <a:alpha val="43137"/>
                    </a:srgbClr>
                  </a:outerShdw>
                </a:effectLst>
              </a:rPr>
              <a:t> </a:t>
            </a:r>
          </a:p>
          <a:p>
            <a:endParaRPr lang="pt-PT" dirty="0"/>
          </a:p>
        </p:txBody>
      </p:sp>
      <p:pic>
        <p:nvPicPr>
          <p:cNvPr id="4" name="Picture 2" descr="C:\Users\apereira\Desktop\RELATORIOS\animarPPAIfinanciadores.JPG">
            <a:extLst>
              <a:ext uri="{FF2B5EF4-FFF2-40B4-BE49-F238E27FC236}">
                <a16:creationId xmlns:a16="http://schemas.microsoft.com/office/drawing/2014/main" id="{AC32FAD4-F17D-4A0D-8606-775C3F8BD620}"/>
              </a:ext>
            </a:extLst>
          </p:cNvPr>
          <p:cNvPicPr>
            <a:picLocks noChangeAspect="1" noChangeArrowheads="1"/>
          </p:cNvPicPr>
          <p:nvPr/>
        </p:nvPicPr>
        <p:blipFill>
          <a:blip r:embed="rId2" cstate="print"/>
          <a:srcRect/>
          <a:stretch>
            <a:fillRect/>
          </a:stretch>
        </p:blipFill>
        <p:spPr bwMode="auto">
          <a:xfrm>
            <a:off x="2148840" y="5775960"/>
            <a:ext cx="7680960" cy="914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82880"/>
            <a:ext cx="10607040" cy="685801"/>
          </a:xfrm>
        </p:spPr>
        <p:txBody>
          <a:bodyPr>
            <a:normAutofit fontScale="90000"/>
          </a:bodyPr>
          <a:lstStyle/>
          <a:p>
            <a:pPr algn="ctr"/>
            <a:r>
              <a:rPr lang="pt-PT" sz="5400" dirty="0"/>
              <a:t>INVISIBILIDADE SOCIAL e política</a:t>
            </a:r>
            <a:endParaRPr lang="pt-PT" dirty="0"/>
          </a:p>
        </p:txBody>
      </p:sp>
      <p:sp>
        <p:nvSpPr>
          <p:cNvPr id="3" name="Marcador de Posição de Conteúdo 2"/>
          <p:cNvSpPr>
            <a:spLocks noGrp="1"/>
          </p:cNvSpPr>
          <p:nvPr>
            <p:ph idx="1"/>
          </p:nvPr>
        </p:nvSpPr>
        <p:spPr>
          <a:xfrm>
            <a:off x="978674" y="1078946"/>
            <a:ext cx="6588318" cy="5489576"/>
          </a:xfrm>
        </p:spPr>
        <p:txBody>
          <a:bodyPr>
            <a:normAutofit fontScale="92500" lnSpcReduction="10000"/>
          </a:bodyPr>
          <a:lstStyle/>
          <a:p>
            <a:pPr>
              <a:buNone/>
            </a:pPr>
            <a:r>
              <a:rPr lang="pt-PT" sz="3600" dirty="0"/>
              <a:t>		</a:t>
            </a:r>
          </a:p>
          <a:p>
            <a:pPr>
              <a:buNone/>
            </a:pPr>
            <a:r>
              <a:rPr lang="pt-PT" sz="3600" dirty="0"/>
              <a:t>		</a:t>
            </a:r>
            <a:r>
              <a:rPr lang="pt-PT" sz="3600" dirty="0">
                <a:solidFill>
                  <a:schemeClr val="accent1"/>
                </a:solidFill>
              </a:rPr>
              <a:t>MULHERES EM PORTUGAL</a:t>
            </a:r>
          </a:p>
          <a:p>
            <a:endParaRPr lang="pt-PT" dirty="0"/>
          </a:p>
          <a:p>
            <a:pPr>
              <a:buNone/>
            </a:pPr>
            <a:r>
              <a:rPr lang="pt-PT" dirty="0"/>
              <a:t>… ganham em média </a:t>
            </a:r>
            <a:r>
              <a:rPr lang="pt-PT" dirty="0">
                <a:solidFill>
                  <a:schemeClr val="accent1"/>
                </a:solidFill>
              </a:rPr>
              <a:t>menos</a:t>
            </a:r>
            <a:r>
              <a:rPr lang="pt-PT" dirty="0"/>
              <a:t> que os homens</a:t>
            </a:r>
          </a:p>
          <a:p>
            <a:pPr>
              <a:buNone/>
            </a:pPr>
            <a:r>
              <a:rPr lang="pt-PT" dirty="0"/>
              <a:t>… trabalham </a:t>
            </a:r>
            <a:r>
              <a:rPr lang="pt-PT" dirty="0">
                <a:solidFill>
                  <a:schemeClr val="accent1"/>
                </a:solidFill>
              </a:rPr>
              <a:t>mais horas </a:t>
            </a:r>
            <a:r>
              <a:rPr lang="pt-PT" dirty="0"/>
              <a:t>diariamente</a:t>
            </a:r>
          </a:p>
          <a:p>
            <a:pPr>
              <a:buNone/>
            </a:pPr>
            <a:r>
              <a:rPr lang="pt-PT" dirty="0"/>
              <a:t>… </a:t>
            </a:r>
            <a:r>
              <a:rPr lang="pt-PT" dirty="0">
                <a:solidFill>
                  <a:schemeClr val="accent1"/>
                </a:solidFill>
              </a:rPr>
              <a:t>acumulam</a:t>
            </a:r>
            <a:r>
              <a:rPr lang="pt-PT" dirty="0"/>
              <a:t> as tarefas domésticas</a:t>
            </a:r>
          </a:p>
          <a:p>
            <a:pPr>
              <a:buNone/>
            </a:pPr>
            <a:endParaRPr lang="pt-PT" dirty="0"/>
          </a:p>
          <a:p>
            <a:pPr>
              <a:buNone/>
            </a:pPr>
            <a:r>
              <a:rPr lang="pt-PT" dirty="0"/>
              <a:t>… são maioritárias no ensino superior e mais qualificadas </a:t>
            </a:r>
            <a:r>
              <a:rPr lang="pt-PT" dirty="0">
                <a:solidFill>
                  <a:schemeClr val="accent1"/>
                </a:solidFill>
              </a:rPr>
              <a:t>MAS</a:t>
            </a:r>
          </a:p>
          <a:p>
            <a:pPr>
              <a:buNone/>
            </a:pPr>
            <a:r>
              <a:rPr lang="pt-PT" dirty="0"/>
              <a:t>têm </a:t>
            </a:r>
            <a:r>
              <a:rPr lang="pt-PT" dirty="0">
                <a:solidFill>
                  <a:schemeClr val="accent1"/>
                </a:solidFill>
              </a:rPr>
              <a:t>mais dificuldade </a:t>
            </a:r>
            <a:r>
              <a:rPr lang="pt-PT" dirty="0"/>
              <a:t>em aceder ao topo das empresas</a:t>
            </a:r>
          </a:p>
          <a:p>
            <a:pPr>
              <a:buNone/>
            </a:pPr>
            <a:r>
              <a:rPr lang="pt-PT" dirty="0"/>
              <a:t>são </a:t>
            </a:r>
            <a:r>
              <a:rPr lang="pt-PT" dirty="0">
                <a:solidFill>
                  <a:schemeClr val="accent1"/>
                </a:solidFill>
              </a:rPr>
              <a:t>minoritárias </a:t>
            </a:r>
            <a:r>
              <a:rPr lang="pt-PT" dirty="0"/>
              <a:t>em cargos políticos</a:t>
            </a:r>
          </a:p>
          <a:p>
            <a:pPr>
              <a:buNone/>
            </a:pPr>
            <a:endParaRPr lang="pt-PT" dirty="0"/>
          </a:p>
          <a:p>
            <a:pPr>
              <a:buNone/>
            </a:pPr>
            <a:r>
              <a:rPr lang="pt-PT" dirty="0"/>
              <a:t>… são a </a:t>
            </a:r>
            <a:r>
              <a:rPr lang="pt-PT" dirty="0">
                <a:solidFill>
                  <a:schemeClr val="accent1"/>
                </a:solidFill>
              </a:rPr>
              <a:t>maioria das vítimas </a:t>
            </a:r>
            <a:r>
              <a:rPr lang="pt-PT" dirty="0"/>
              <a:t>de violência doméstica</a:t>
            </a:r>
          </a:p>
          <a:p>
            <a:pPr>
              <a:buNone/>
            </a:pPr>
            <a:r>
              <a:rPr lang="pt-PT" dirty="0"/>
              <a:t>… são as principais </a:t>
            </a:r>
            <a:r>
              <a:rPr lang="pt-PT" dirty="0">
                <a:solidFill>
                  <a:schemeClr val="accent1"/>
                </a:solidFill>
              </a:rPr>
              <a:t>vítimas de crimes </a:t>
            </a:r>
            <a:r>
              <a:rPr lang="pt-PT" dirty="0"/>
              <a:t>sexuais</a:t>
            </a:r>
          </a:p>
          <a:p>
            <a:pPr>
              <a:buNone/>
            </a:pPr>
            <a:endParaRPr lang="pt-PT" dirty="0"/>
          </a:p>
        </p:txBody>
      </p:sp>
      <p:pic>
        <p:nvPicPr>
          <p:cNvPr id="4098" name="Picture 2" descr="C:\Users\apereira\Desktop\IMG_5616.jpg"/>
          <p:cNvPicPr>
            <a:picLocks noChangeAspect="1" noChangeArrowheads="1"/>
          </p:cNvPicPr>
          <p:nvPr/>
        </p:nvPicPr>
        <p:blipFill>
          <a:blip r:embed="rId2" cstate="print"/>
          <a:srcRect/>
          <a:stretch>
            <a:fillRect/>
          </a:stretch>
        </p:blipFill>
        <p:spPr bwMode="auto">
          <a:xfrm>
            <a:off x="9174480" y="878037"/>
            <a:ext cx="2590800" cy="3605183"/>
          </a:xfrm>
          <a:prstGeom prst="rect">
            <a:avLst/>
          </a:prstGeom>
          <a:noFill/>
        </p:spPr>
      </p:pic>
      <p:pic>
        <p:nvPicPr>
          <p:cNvPr id="1026" name="Picture 2" descr="https://www.portugal.gov.pt/upload/imagens/i031860.jpg">
            <a:extLst>
              <a:ext uri="{FF2B5EF4-FFF2-40B4-BE49-F238E27FC236}">
                <a16:creationId xmlns:a16="http://schemas.microsoft.com/office/drawing/2014/main" id="{9B28C8AD-7144-431A-8CC9-3FEE116661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111"/>
          <a:stretch/>
        </p:blipFill>
        <p:spPr bwMode="auto">
          <a:xfrm>
            <a:off x="6867456" y="4492003"/>
            <a:ext cx="5150972" cy="2365997"/>
          </a:xfrm>
          <a:prstGeom prst="rect">
            <a:avLst/>
          </a:prstGeom>
          <a:noFill/>
          <a:extLst>
            <a:ext uri="{909E8E84-426E-40DD-AFC4-6F175D3DCCD1}">
              <a14:hiddenFill xmlns:a14="http://schemas.microsoft.com/office/drawing/2010/main">
                <a:solidFill>
                  <a:srgbClr val="FFFFFF"/>
                </a:solidFill>
              </a14:hiddenFill>
            </a:ext>
          </a:extLst>
        </p:spPr>
      </p:pic>
      <p:sp>
        <p:nvSpPr>
          <p:cNvPr id="6" name="Rectângulo 5"/>
          <p:cNvSpPr/>
          <p:nvPr/>
        </p:nvSpPr>
        <p:spPr>
          <a:xfrm>
            <a:off x="7543800" y="2148840"/>
            <a:ext cx="1600200" cy="222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solidFill>
                  <a:schemeClr val="tx1"/>
                </a:solidFill>
              </a:rPr>
              <a:t>Maria de Lourdes Pintasilgo, Primeira-ministra em 1979,  V governo; Composição do XXI Governo , liderado por António Costa (2015)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6320" y="182881"/>
            <a:ext cx="10393680" cy="624839"/>
          </a:xfrm>
        </p:spPr>
        <p:txBody>
          <a:bodyPr>
            <a:normAutofit/>
          </a:bodyPr>
          <a:lstStyle/>
          <a:p>
            <a:pPr algn="ctr"/>
            <a:r>
              <a:rPr lang="pt-PT" sz="3600" b="1" dirty="0">
                <a:effectLst>
                  <a:outerShdw blurRad="38100" dist="38100" dir="2700000" algn="tl">
                    <a:srgbClr val="000000">
                      <a:alpha val="43137"/>
                    </a:srgbClr>
                  </a:outerShdw>
                </a:effectLst>
                <a:latin typeface="Arial Narrow" pitchFamily="34" charset="0"/>
              </a:rPr>
              <a:t>OUTRAS Discriminações e violências</a:t>
            </a:r>
          </a:p>
        </p:txBody>
      </p:sp>
      <p:pic>
        <p:nvPicPr>
          <p:cNvPr id="4" name="Marcador de Posição de Conteúdo 3" descr="agua.jpg"/>
          <p:cNvPicPr>
            <a:picLocks noGrp="1" noChangeAspect="1"/>
          </p:cNvPicPr>
          <p:nvPr>
            <p:ph idx="1"/>
          </p:nvPr>
        </p:nvPicPr>
        <p:blipFill>
          <a:blip r:embed="rId2" cstate="print"/>
          <a:stretch>
            <a:fillRect/>
          </a:stretch>
        </p:blipFill>
        <p:spPr>
          <a:xfrm>
            <a:off x="3338222" y="781122"/>
            <a:ext cx="4762500" cy="3171825"/>
          </a:xfrm>
        </p:spPr>
      </p:pic>
      <p:pic>
        <p:nvPicPr>
          <p:cNvPr id="1026" name="Picture 2" descr="C:\Users\apereira\Desktop\veu.jpg"/>
          <p:cNvPicPr>
            <a:picLocks noChangeAspect="1" noChangeArrowheads="1"/>
          </p:cNvPicPr>
          <p:nvPr/>
        </p:nvPicPr>
        <p:blipFill>
          <a:blip r:embed="rId3" cstate="print"/>
          <a:srcRect/>
          <a:stretch>
            <a:fillRect/>
          </a:stretch>
        </p:blipFill>
        <p:spPr bwMode="auto">
          <a:xfrm>
            <a:off x="7952258" y="3544727"/>
            <a:ext cx="4011142" cy="2649219"/>
          </a:xfrm>
          <a:prstGeom prst="rect">
            <a:avLst/>
          </a:prstGeom>
          <a:noFill/>
        </p:spPr>
      </p:pic>
      <p:pic>
        <p:nvPicPr>
          <p:cNvPr id="1028" name="Picture 4" descr="C:\Users\apereira\Desktop\casamentos infantis.jpg"/>
          <p:cNvPicPr>
            <a:picLocks noChangeAspect="1" noChangeArrowheads="1"/>
          </p:cNvPicPr>
          <p:nvPr/>
        </p:nvPicPr>
        <p:blipFill>
          <a:blip r:embed="rId4" cstate="print"/>
          <a:srcRect/>
          <a:stretch>
            <a:fillRect/>
          </a:stretch>
        </p:blipFill>
        <p:spPr bwMode="auto">
          <a:xfrm>
            <a:off x="3952875" y="3703320"/>
            <a:ext cx="4160520" cy="2560320"/>
          </a:xfrm>
          <a:prstGeom prst="rect">
            <a:avLst/>
          </a:prstGeom>
          <a:noFill/>
        </p:spPr>
      </p:pic>
      <p:pic>
        <p:nvPicPr>
          <p:cNvPr id="1029" name="Picture 5" descr="C:\Users\apereira\Desktop\viuvas.jpg"/>
          <p:cNvPicPr>
            <a:picLocks noChangeAspect="1" noChangeArrowheads="1"/>
          </p:cNvPicPr>
          <p:nvPr/>
        </p:nvPicPr>
        <p:blipFill>
          <a:blip r:embed="rId5" cstate="print"/>
          <a:srcRect/>
          <a:stretch>
            <a:fillRect/>
          </a:stretch>
        </p:blipFill>
        <p:spPr bwMode="auto">
          <a:xfrm flipH="1">
            <a:off x="7535391" y="1038856"/>
            <a:ext cx="4656609" cy="2666566"/>
          </a:xfrm>
          <a:prstGeom prst="rect">
            <a:avLst/>
          </a:prstGeom>
          <a:noFill/>
        </p:spPr>
      </p:pic>
      <p:pic>
        <p:nvPicPr>
          <p:cNvPr id="1030" name="Picture 6" descr="C:\Users\apereira\Desktop\mgf.jpg"/>
          <p:cNvPicPr>
            <a:picLocks noChangeAspect="1" noChangeArrowheads="1"/>
          </p:cNvPicPr>
          <p:nvPr/>
        </p:nvPicPr>
        <p:blipFill>
          <a:blip r:embed="rId6" cstate="print"/>
          <a:srcRect/>
          <a:stretch>
            <a:fillRect/>
          </a:stretch>
        </p:blipFill>
        <p:spPr bwMode="auto">
          <a:xfrm>
            <a:off x="1005840" y="3429000"/>
            <a:ext cx="3602946" cy="2878819"/>
          </a:xfrm>
          <a:prstGeom prst="rect">
            <a:avLst/>
          </a:prstGeom>
          <a:noFill/>
        </p:spPr>
      </p:pic>
      <p:pic>
        <p:nvPicPr>
          <p:cNvPr id="1031" name="Picture 7" descr="C:\Users\apereira\Desktop\adulterio.jpg"/>
          <p:cNvPicPr>
            <a:picLocks noChangeAspect="1" noChangeArrowheads="1"/>
          </p:cNvPicPr>
          <p:nvPr/>
        </p:nvPicPr>
        <p:blipFill>
          <a:blip r:embed="rId7" cstate="print"/>
          <a:srcRect/>
          <a:stretch>
            <a:fillRect/>
          </a:stretch>
        </p:blipFill>
        <p:spPr bwMode="auto">
          <a:xfrm>
            <a:off x="1012212" y="811793"/>
            <a:ext cx="3486150" cy="2614613"/>
          </a:xfrm>
          <a:prstGeom prst="rect">
            <a:avLst/>
          </a:prstGeom>
          <a:noFill/>
        </p:spPr>
      </p:pic>
      <p:sp>
        <p:nvSpPr>
          <p:cNvPr id="10" name="Rectângulo 9"/>
          <p:cNvSpPr/>
          <p:nvPr/>
        </p:nvSpPr>
        <p:spPr>
          <a:xfrm>
            <a:off x="1021080" y="5913120"/>
            <a:ext cx="11170920" cy="9448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tx1"/>
                </a:solidFill>
              </a:rPr>
              <a:t>Da esquerda para a direita: Sharia/pena islâmica de chicotear e matar mulher por algum “delito”; Africa, mulheres percorrem milhares de km para abastecer de água as famílias; viúvas na India são abandonadas e isoladas; Meninas de origem africana/islâmica são excisadas (MGF); Casamentos infantis, na Ásia e entre certas comunidades; obrigatório uso de burka no Afeganistão e outros países de cultura islâmica, onde se priva as mulheres de liberdade de movimentos incluindo no vestir.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114669" y="2146426"/>
            <a:ext cx="10178322" cy="1517373"/>
          </a:xfrm>
        </p:spPr>
        <p:txBody>
          <a:bodyPr>
            <a:noAutofit/>
          </a:bodyPr>
          <a:lstStyle/>
          <a:p>
            <a:pPr marL="0" indent="0" algn="ctr">
              <a:buNone/>
            </a:pPr>
            <a:r>
              <a:rPr lang="pt-PT" sz="7200" dirty="0" err="1">
                <a:solidFill>
                  <a:schemeClr val="accent1"/>
                </a:solidFill>
              </a:rPr>
              <a:t>VIOLÊNCIAs</a:t>
            </a:r>
            <a:endParaRPr lang="pt-PT" sz="7200" dirty="0">
              <a:solidFill>
                <a:schemeClr val="accent1"/>
              </a:solidFill>
            </a:endParaRPr>
          </a:p>
        </p:txBody>
      </p:sp>
    </p:spTree>
    <p:extLst>
      <p:ext uri="{BB962C8B-B14F-4D97-AF65-F5344CB8AC3E}">
        <p14:creationId xmlns:p14="http://schemas.microsoft.com/office/powerpoint/2010/main" val="212353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0120" y="198121"/>
            <a:ext cx="10805160" cy="944879"/>
          </a:xfrm>
        </p:spPr>
        <p:txBody>
          <a:bodyPr>
            <a:normAutofit fontScale="90000"/>
          </a:bodyPr>
          <a:lstStyle/>
          <a:p>
            <a:r>
              <a:rPr lang="pt-PT" dirty="0"/>
              <a:t>			</a:t>
            </a:r>
            <a:r>
              <a:rPr lang="pt-PT" b="1" dirty="0">
                <a:solidFill>
                  <a:schemeClr val="accent1">
                    <a:lumMod val="75000"/>
                  </a:schemeClr>
                </a:solidFill>
                <a:effectLst>
                  <a:outerShdw blurRad="38100" dist="38100" dir="2700000" algn="tl">
                    <a:srgbClr val="000000">
                      <a:alpha val="43137"/>
                    </a:srgbClr>
                  </a:outerShdw>
                </a:effectLst>
                <a:latin typeface="Impact" pitchFamily="34" charset="0"/>
              </a:rPr>
              <a:t>Formas de VIOLÊNCIA</a:t>
            </a:r>
            <a:br>
              <a:rPr lang="pt-PT" dirty="0"/>
            </a:br>
            <a:endParaRPr lang="pt-PT" dirty="0"/>
          </a:p>
        </p:txBody>
      </p:sp>
      <p:sp>
        <p:nvSpPr>
          <p:cNvPr id="3" name="Marcador de Posição de Conteúdo 2"/>
          <p:cNvSpPr>
            <a:spLocks noGrp="1"/>
          </p:cNvSpPr>
          <p:nvPr>
            <p:ph idx="1"/>
          </p:nvPr>
        </p:nvSpPr>
        <p:spPr>
          <a:xfrm>
            <a:off x="1264920" y="1188720"/>
            <a:ext cx="3185160" cy="5455920"/>
          </a:xfrm>
          <a:solidFill>
            <a:schemeClr val="bg1"/>
          </a:solidFill>
          <a:ln w="28575">
            <a:solidFill>
              <a:schemeClr val="tx1"/>
            </a:solidFill>
          </a:ln>
        </p:spPr>
        <p:txBody>
          <a:bodyPr>
            <a:noAutofit/>
          </a:bodyPr>
          <a:lstStyle/>
          <a:p>
            <a:pPr lvl="1">
              <a:lnSpc>
                <a:spcPct val="200000"/>
              </a:lnSpc>
            </a:pPr>
            <a:r>
              <a:rPr lang="pt-PT" sz="1800" b="1" dirty="0">
                <a:latin typeface="Arial Narrow" pitchFamily="34" charset="0"/>
              </a:rPr>
              <a:t> </a:t>
            </a:r>
            <a:r>
              <a:rPr lang="pt-PT" sz="2000" b="1" dirty="0">
                <a:latin typeface="Arial Narrow" pitchFamily="34" charset="0"/>
              </a:rPr>
              <a:t>VERBAL</a:t>
            </a:r>
          </a:p>
          <a:p>
            <a:pPr lvl="1">
              <a:lnSpc>
                <a:spcPct val="200000"/>
              </a:lnSpc>
            </a:pPr>
            <a:r>
              <a:rPr lang="pt-PT" sz="2000" b="1" dirty="0">
                <a:latin typeface="Arial Narrow" pitchFamily="34" charset="0"/>
              </a:rPr>
              <a:t> PSICOLÓGICA</a:t>
            </a:r>
          </a:p>
          <a:p>
            <a:pPr lvl="1">
              <a:lnSpc>
                <a:spcPct val="200000"/>
              </a:lnSpc>
            </a:pPr>
            <a:r>
              <a:rPr lang="pt-PT" sz="2000" b="1" dirty="0">
                <a:latin typeface="Arial Narrow" pitchFamily="34" charset="0"/>
              </a:rPr>
              <a:t> ECONÓMICA</a:t>
            </a:r>
          </a:p>
          <a:p>
            <a:pPr lvl="1">
              <a:lnSpc>
                <a:spcPct val="200000"/>
              </a:lnSpc>
            </a:pPr>
            <a:r>
              <a:rPr lang="pt-PT" sz="2000" b="1" dirty="0">
                <a:latin typeface="Arial Narrow" pitchFamily="34" charset="0"/>
              </a:rPr>
              <a:t> PATRIMONIAL</a:t>
            </a:r>
          </a:p>
          <a:p>
            <a:pPr lvl="1">
              <a:lnSpc>
                <a:spcPct val="200000"/>
              </a:lnSpc>
            </a:pPr>
            <a:r>
              <a:rPr lang="pt-PT" sz="2000" b="1" dirty="0">
                <a:latin typeface="Arial Narrow" pitchFamily="34" charset="0"/>
              </a:rPr>
              <a:t> FÍSICA</a:t>
            </a:r>
          </a:p>
          <a:p>
            <a:pPr lvl="1">
              <a:lnSpc>
                <a:spcPct val="200000"/>
              </a:lnSpc>
            </a:pPr>
            <a:r>
              <a:rPr lang="pt-PT" sz="2000" b="1" dirty="0">
                <a:latin typeface="Arial Narrow" pitchFamily="34" charset="0"/>
              </a:rPr>
              <a:t> SEXUAL</a:t>
            </a:r>
          </a:p>
          <a:p>
            <a:pPr lvl="1">
              <a:lnSpc>
                <a:spcPct val="200000"/>
              </a:lnSpc>
            </a:pPr>
            <a:r>
              <a:rPr lang="pt-PT" sz="2000" b="1" dirty="0">
                <a:latin typeface="Arial Narrow" pitchFamily="34" charset="0"/>
              </a:rPr>
              <a:t> INSTITUCIONAL</a:t>
            </a:r>
          </a:p>
        </p:txBody>
      </p:sp>
      <p:sp>
        <p:nvSpPr>
          <p:cNvPr id="4" name="Marcador de Posição de Conteúdo 2"/>
          <p:cNvSpPr txBox="1">
            <a:spLocks/>
          </p:cNvSpPr>
          <p:nvPr/>
        </p:nvSpPr>
        <p:spPr>
          <a:xfrm>
            <a:off x="4465320" y="1188720"/>
            <a:ext cx="7543800" cy="5410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lang="pt-PT" b="1" dirty="0">
                <a:latin typeface="Arial Narrow" pitchFamily="34" charset="0"/>
              </a:rPr>
              <a:t>Gritar, insultar…</a:t>
            </a:r>
            <a:endParaRPr kumimoji="0" lang="pt-PT" b="1" i="0" u="none" strike="noStrike" kern="1200" cap="none" spc="0" normalizeH="0" baseline="0" noProof="0" dirty="0">
              <a:ln>
                <a:noFill/>
              </a:ln>
              <a:effectLst/>
              <a:uLnTx/>
              <a:uFillTx/>
              <a:latin typeface="Arial Narrow" pitchFamily="34" charset="0"/>
              <a:ea typeface="+mn-ea"/>
              <a:cs typeface="+mn-cs"/>
            </a:endParaRP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lang="pt-PT" b="1" dirty="0">
                <a:latin typeface="Arial Narrow" pitchFamily="34" charset="0"/>
              </a:rPr>
              <a:t>Controlar comportamentos d´outrem, amesquinhar, rebaixar…</a:t>
            </a:r>
            <a:endParaRPr kumimoji="0" lang="pt-PT" b="1" i="0" u="none" strike="noStrike" kern="1200" cap="none" spc="0" normalizeH="0" baseline="0" noProof="0" dirty="0">
              <a:ln>
                <a:noFill/>
              </a:ln>
              <a:effectLst/>
              <a:uLnTx/>
              <a:uFillTx/>
              <a:latin typeface="Arial Narrow" pitchFamily="34" charset="0"/>
              <a:ea typeface="+mn-ea"/>
              <a:cs typeface="+mn-cs"/>
            </a:endParaRP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lang="pt-PT" b="1" dirty="0">
                <a:latin typeface="Arial Narrow" pitchFamily="34" charset="0"/>
              </a:rPr>
              <a:t>Roubar, apropriar-se de dinheiro de outrem….</a:t>
            </a:r>
            <a:endParaRPr kumimoji="0" lang="pt-PT" b="1" i="0" u="none" strike="noStrike" kern="1200" cap="none" spc="0" normalizeH="0" baseline="0" noProof="0" dirty="0">
              <a:ln>
                <a:noFill/>
              </a:ln>
              <a:effectLst/>
              <a:uLnTx/>
              <a:uFillTx/>
              <a:latin typeface="Arial Narrow" pitchFamily="34" charset="0"/>
              <a:ea typeface="+mn-ea"/>
              <a:cs typeface="+mn-cs"/>
            </a:endParaRP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Roubar, desviar , subtrair , destruir bens…</a:t>
            </a: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Agredir, bater, empurrar…</a:t>
            </a: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Assediar, molestar,</a:t>
            </a:r>
            <a:r>
              <a:rPr kumimoji="0" lang="pt-PT" b="1" i="0" u="none" strike="noStrike" kern="1200" cap="none" spc="0" normalizeH="0" noProof="0" dirty="0">
                <a:ln>
                  <a:noFill/>
                </a:ln>
                <a:effectLst/>
                <a:uLnTx/>
                <a:uFillTx/>
                <a:latin typeface="Arial Narrow" pitchFamily="34" charset="0"/>
                <a:ea typeface="+mn-ea"/>
                <a:cs typeface="+mn-cs"/>
              </a:rPr>
              <a:t> </a:t>
            </a:r>
            <a:r>
              <a:rPr kumimoji="0" lang="pt-PT" b="1" i="0" u="none" strike="noStrike" kern="1200" cap="none" spc="0" normalizeH="0" baseline="0" noProof="0" dirty="0">
                <a:ln>
                  <a:noFill/>
                </a:ln>
                <a:effectLst/>
                <a:uLnTx/>
                <a:uFillTx/>
                <a:latin typeface="Arial Narrow" pitchFamily="34" charset="0"/>
                <a:ea typeface="+mn-ea"/>
                <a:cs typeface="+mn-cs"/>
              </a:rPr>
              <a:t>violar,…</a:t>
            </a: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Discriminar com base em</a:t>
            </a:r>
            <a:r>
              <a:rPr kumimoji="0" lang="pt-PT" b="1" i="0" u="none" strike="noStrike" kern="1200" cap="none" spc="0" normalizeH="0" noProof="0" dirty="0">
                <a:ln>
                  <a:noFill/>
                </a:ln>
                <a:effectLst/>
                <a:uLnTx/>
                <a:uFillTx/>
                <a:latin typeface="Arial Narrow" pitchFamily="34" charset="0"/>
                <a:ea typeface="+mn-ea"/>
                <a:cs typeface="+mn-cs"/>
              </a:rPr>
              <a:t> origens étnico-geográficas,  religiosas, </a:t>
            </a:r>
          </a:p>
          <a:p>
            <a:pPr marL="228600" marR="0" lvl="0" indent="-228600" algn="l" defTabSz="914400" rtl="0" eaLnBrk="1" fontAlgn="auto" latinLnBrk="0" hangingPunct="1">
              <a:lnSpc>
                <a:spcPct val="200000"/>
              </a:lnSpc>
              <a:spcBef>
                <a:spcPts val="1000"/>
              </a:spcBef>
              <a:spcAft>
                <a:spcPts val="0"/>
              </a:spcAft>
              <a:buClrTx/>
              <a:buSzTx/>
              <a:tabLst/>
              <a:defRPr/>
            </a:pPr>
            <a:r>
              <a:rPr kumimoji="0" lang="pt-PT" b="1" i="0" u="none" strike="noStrike" kern="1200" cap="none" spc="0" normalizeH="0" noProof="0" dirty="0">
                <a:ln>
                  <a:noFill/>
                </a:ln>
                <a:effectLst/>
                <a:uLnTx/>
                <a:uFillTx/>
                <a:latin typeface="Arial Narrow" pitchFamily="34" charset="0"/>
                <a:ea typeface="+mn-ea"/>
                <a:cs typeface="+mn-cs"/>
              </a:rPr>
              <a:t>de género, de identidade, de orientação sexual, de deficiência </a:t>
            </a:r>
            <a:r>
              <a:rPr kumimoji="0" lang="pt-PT" b="1" i="0" u="none" strike="noStrike" kern="1200" cap="none" spc="0" normalizeH="0" baseline="0" noProof="0" dirty="0">
                <a:ln>
                  <a:noFill/>
                </a:ln>
                <a:solidFill>
                  <a:schemeClr val="bg1"/>
                </a:solidFill>
                <a:effectLst/>
                <a:uLnTx/>
                <a:uFillTx/>
                <a:latin typeface="Arial Narrow" pitchFamily="34" charset="0"/>
                <a:ea typeface="+mn-ea"/>
                <a:cs typeface="+mn-cs"/>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760" y="382385"/>
            <a:ext cx="10302240" cy="1492132"/>
          </a:xfrm>
        </p:spPr>
        <p:txBody>
          <a:bodyPr/>
          <a:lstStyle/>
          <a:p>
            <a:r>
              <a:rPr lang="pt-PT" dirty="0"/>
              <a:t>			</a:t>
            </a:r>
            <a:r>
              <a:rPr lang="pt-PT" b="1" dirty="0">
                <a:solidFill>
                  <a:schemeClr val="accent1">
                    <a:lumMod val="75000"/>
                  </a:schemeClr>
                </a:solidFill>
                <a:effectLst>
                  <a:outerShdw blurRad="38100" dist="38100" dir="2700000" algn="tl">
                    <a:srgbClr val="000000">
                      <a:alpha val="43137"/>
                    </a:srgbClr>
                  </a:outerShdw>
                </a:effectLst>
              </a:rPr>
              <a:t>Tipos de VIOLÊNCIA</a:t>
            </a:r>
          </a:p>
        </p:txBody>
      </p:sp>
      <p:sp>
        <p:nvSpPr>
          <p:cNvPr id="3" name="Marcador de Posição de Conteúdo 2"/>
          <p:cNvSpPr>
            <a:spLocks noGrp="1"/>
          </p:cNvSpPr>
          <p:nvPr>
            <p:ph idx="1"/>
          </p:nvPr>
        </p:nvSpPr>
        <p:spPr>
          <a:xfrm>
            <a:off x="1615440" y="1524000"/>
            <a:ext cx="10119360" cy="4800600"/>
          </a:xfrm>
          <a:ln>
            <a:solidFill>
              <a:schemeClr val="accent4">
                <a:lumMod val="50000"/>
              </a:schemeClr>
            </a:solidFill>
          </a:ln>
        </p:spPr>
        <p:txBody>
          <a:bodyPr>
            <a:normAutofit fontScale="70000" lnSpcReduction="20000"/>
          </a:bodyPr>
          <a:lstStyle/>
          <a:p>
            <a:endParaRPr lang="pt-PT" sz="2600" b="1" dirty="0">
              <a:solidFill>
                <a:srgbClr val="7030A0"/>
              </a:solidFill>
              <a:latin typeface="Arial Narrow" pitchFamily="34" charset="0"/>
              <a:cs typeface="Andalus" pitchFamily="18" charset="-78"/>
            </a:endParaRPr>
          </a:p>
          <a:p>
            <a:r>
              <a:rPr lang="pt-PT" sz="2600" b="1" dirty="0">
                <a:solidFill>
                  <a:srgbClr val="7030A0"/>
                </a:solidFill>
                <a:latin typeface="Arial Narrow" pitchFamily="34" charset="0"/>
                <a:cs typeface="Andalus" pitchFamily="18" charset="-78"/>
              </a:rPr>
              <a:t>VIOLÊNCIA DE GÉNERO</a:t>
            </a:r>
          </a:p>
          <a:p>
            <a:pPr>
              <a:lnSpc>
                <a:spcPct val="220000"/>
              </a:lnSpc>
              <a:buNone/>
            </a:pPr>
            <a:r>
              <a:rPr lang="pt-PT" sz="2600" dirty="0">
                <a:latin typeface="Arial Narrow" pitchFamily="34" charset="0"/>
                <a:cs typeface="Andalus" pitchFamily="18" charset="-78"/>
              </a:rPr>
              <a:t>	advém do fato de se ser mulher, sem distinção de raça, classe social, religião, idade ou qualquer outra condição; é  resultado de um sistema social (patriarcal) que subordina as raparigas e mulheres em várias esferas da sua vida.</a:t>
            </a:r>
          </a:p>
          <a:p>
            <a:pPr>
              <a:buNone/>
            </a:pPr>
            <a:endParaRPr lang="pt-PT" sz="2600" dirty="0">
              <a:latin typeface="Arial Narrow" pitchFamily="34" charset="0"/>
              <a:cs typeface="Andalus" pitchFamily="18" charset="-78"/>
            </a:endParaRPr>
          </a:p>
          <a:p>
            <a:pPr>
              <a:buNone/>
            </a:pPr>
            <a:endParaRPr lang="pt-PT" sz="2600" dirty="0">
              <a:latin typeface="Arial Narrow" pitchFamily="34" charset="0"/>
              <a:cs typeface="Andalus" pitchFamily="18" charset="-78"/>
            </a:endParaRPr>
          </a:p>
          <a:p>
            <a:r>
              <a:rPr lang="pt-PT" sz="2600" b="1" dirty="0">
                <a:solidFill>
                  <a:srgbClr val="C00000"/>
                </a:solidFill>
                <a:latin typeface="Arial Narrow" pitchFamily="34" charset="0"/>
                <a:cs typeface="Andalus" pitchFamily="18" charset="-78"/>
              </a:rPr>
              <a:t>VIOLÊNCIA DOMÉSTICA </a:t>
            </a:r>
          </a:p>
          <a:p>
            <a:pPr>
              <a:lnSpc>
                <a:spcPct val="170000"/>
              </a:lnSpc>
              <a:buNone/>
            </a:pPr>
            <a:r>
              <a:rPr lang="pt-PT" sz="2600" dirty="0">
                <a:latin typeface="Arial Narrow" pitchFamily="34" charset="0"/>
                <a:cs typeface="Andalus" pitchFamily="18" charset="-78"/>
              </a:rPr>
              <a:t>	 ocorre entre pessoas com laços de intimidade, afinidade, afetividade,  atuais ou passados; em situações limite  inclui o homicídio de mulheres (FEMICÍDIO)</a:t>
            </a:r>
          </a:p>
          <a:p>
            <a:endParaRPr lang="pt-PT" sz="2600" dirty="0">
              <a:latin typeface="Arial Narrow" pitchFamily="34" charset="0"/>
              <a:cs typeface="Andalus" pitchFamily="18" charset="-78"/>
            </a:endParaRPr>
          </a:p>
          <a:p>
            <a:pPr lvl="2"/>
            <a:r>
              <a:rPr lang="pt-PT" sz="4600" b="1" i="1" u="sng" dirty="0">
                <a:solidFill>
                  <a:srgbClr val="FF3399"/>
                </a:solidFill>
                <a:latin typeface="Arial Narrow" pitchFamily="34" charset="0"/>
                <a:cs typeface="Andalus" pitchFamily="18" charset="-78"/>
              </a:rPr>
              <a:t>Violência no namoro </a:t>
            </a:r>
          </a:p>
          <a:p>
            <a:pPr>
              <a:buNone/>
            </a:pPr>
            <a:endParaRPr lang="pt-PT" sz="2400" dirty="0">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3EFC309B-8B55-40AD-8E87-8D0523B0C92E}"/>
              </a:ext>
            </a:extLst>
          </p:cNvPr>
          <p:cNvSpPr>
            <a:spLocks noGrp="1"/>
          </p:cNvSpPr>
          <p:nvPr>
            <p:ph idx="1"/>
          </p:nvPr>
        </p:nvSpPr>
        <p:spPr>
          <a:xfrm>
            <a:off x="1005840" y="274320"/>
            <a:ext cx="10713720" cy="6583680"/>
          </a:xfrm>
        </p:spPr>
        <p:txBody>
          <a:bodyPr>
            <a:normAutofit lnSpcReduction="10000"/>
          </a:bodyPr>
          <a:lstStyle/>
          <a:p>
            <a:pPr marL="0" indent="0" algn="ctr">
              <a:lnSpc>
                <a:spcPct val="150000"/>
              </a:lnSpc>
              <a:buNone/>
            </a:pPr>
            <a:r>
              <a:rPr lang="pt-PT" sz="3200" b="1" i="1" dirty="0">
                <a:solidFill>
                  <a:srgbClr val="FF0000"/>
                </a:solidFill>
                <a:latin typeface="Gisha" panose="020B0502040204020203" pitchFamily="34" charset="-79"/>
                <a:cs typeface="Gisha" panose="020B0502040204020203" pitchFamily="34" charset="-79"/>
              </a:rPr>
              <a:t>Sinais de VIOLÊNCIA NO NAMORO</a:t>
            </a:r>
          </a:p>
          <a:p>
            <a:pPr marL="457200" lvl="1" indent="0" algn="just">
              <a:lnSpc>
                <a:spcPct val="200000"/>
              </a:lnSpc>
            </a:pPr>
            <a:r>
              <a:rPr lang="pt-PT" sz="1800" i="1" dirty="0">
                <a:latin typeface="Arial Narrow" pitchFamily="34" charset="0"/>
                <a:cs typeface="Gisha" panose="020B0502040204020203" pitchFamily="34" charset="-79"/>
              </a:rPr>
              <a:t>  Espreitar as chamadas ou as mensagens recebidas ou enviadas pelo/a namorado/a</a:t>
            </a:r>
          </a:p>
          <a:p>
            <a:pPr marL="457200" lvl="1" indent="0" algn="just">
              <a:lnSpc>
                <a:spcPct val="200000"/>
              </a:lnSpc>
            </a:pPr>
            <a:r>
              <a:rPr lang="pt-PT" sz="1800" i="1" dirty="0">
                <a:latin typeface="Arial Narrow" pitchFamily="34" charset="0"/>
                <a:cs typeface="Gisha" panose="020B0502040204020203" pitchFamily="34" charset="-79"/>
              </a:rPr>
              <a:t>  Criticar  a publicações do/a namorado/a nas redes sociais</a:t>
            </a:r>
          </a:p>
          <a:p>
            <a:pPr marL="457200" lvl="1" indent="0" algn="just">
              <a:lnSpc>
                <a:spcPct val="200000"/>
              </a:lnSpc>
            </a:pPr>
            <a:r>
              <a:rPr lang="pt-PT" sz="1800" i="1" dirty="0">
                <a:latin typeface="Arial Narrow" pitchFamily="34" charset="0"/>
                <a:cs typeface="Gisha" panose="020B0502040204020203" pitchFamily="34" charset="-79"/>
              </a:rPr>
              <a:t>  Impedir que o/a namorado/namorada se vista de determinada forma</a:t>
            </a:r>
          </a:p>
          <a:p>
            <a:pPr marL="457200" lvl="1" indent="0" algn="just">
              <a:lnSpc>
                <a:spcPct val="200000"/>
              </a:lnSpc>
            </a:pPr>
            <a:r>
              <a:rPr lang="pt-PT" sz="1800" i="1" dirty="0">
                <a:latin typeface="Arial Narrow" pitchFamily="34" charset="0"/>
                <a:cs typeface="Gisha" panose="020B0502040204020203" pitchFamily="34" charset="-79"/>
              </a:rPr>
              <a:t>  Proibir que o namorado/a  cultive  amizades</a:t>
            </a:r>
          </a:p>
          <a:p>
            <a:pPr marL="457200" lvl="1" indent="0" algn="just">
              <a:lnSpc>
                <a:spcPct val="200000"/>
              </a:lnSpc>
            </a:pPr>
            <a:r>
              <a:rPr lang="pt-PT" sz="1800" i="1" dirty="0">
                <a:latin typeface="Arial Narrow" pitchFamily="34" charset="0"/>
                <a:cs typeface="Gisha" panose="020B0502040204020203" pitchFamily="34" charset="-79"/>
              </a:rPr>
              <a:t>  Controlar a agenda e os horários do/a namorado/a.</a:t>
            </a:r>
          </a:p>
          <a:p>
            <a:pPr marL="457200" lvl="1" indent="0" algn="just">
              <a:lnSpc>
                <a:spcPct val="200000"/>
              </a:lnSpc>
            </a:pPr>
            <a:r>
              <a:rPr lang="pt-PT" sz="1800" i="1" dirty="0">
                <a:latin typeface="Arial Narrow" pitchFamily="34" charset="0"/>
                <a:cs typeface="Gisha" panose="020B0502040204020203" pitchFamily="34" charset="-79"/>
              </a:rPr>
              <a:t>  Obrigar ou coagir o/a outro/a </a:t>
            </a:r>
            <a:r>
              <a:rPr lang="pt-PT" sz="1800" i="1" dirty="0" err="1">
                <a:latin typeface="Arial Narrow" pitchFamily="34" charset="0"/>
                <a:cs typeface="Gisha" panose="020B0502040204020203" pitchFamily="34" charset="-79"/>
              </a:rPr>
              <a:t>a</a:t>
            </a:r>
            <a:r>
              <a:rPr lang="pt-PT" sz="1800" i="1" dirty="0">
                <a:latin typeface="Arial Narrow" pitchFamily="34" charset="0"/>
                <a:cs typeface="Gisha" panose="020B0502040204020203" pitchFamily="34" charset="-79"/>
              </a:rPr>
              <a:t> fazer algo que não quer</a:t>
            </a:r>
          </a:p>
          <a:p>
            <a:pPr marL="457200" lvl="1" indent="0" algn="just">
              <a:lnSpc>
                <a:spcPct val="200000"/>
              </a:lnSpc>
            </a:pPr>
            <a:r>
              <a:rPr lang="pt-PT" sz="1800" i="1" dirty="0">
                <a:latin typeface="Arial Narrow" pitchFamily="34" charset="0"/>
                <a:cs typeface="Gisha" panose="020B0502040204020203" pitchFamily="34" charset="-79"/>
              </a:rPr>
              <a:t>  Exercer chantagem sempre que o/a outro/a não faz o que eu quero/espero</a:t>
            </a:r>
          </a:p>
          <a:p>
            <a:pPr marL="457200" lvl="1" indent="0" algn="just">
              <a:lnSpc>
                <a:spcPct val="200000"/>
              </a:lnSpc>
            </a:pPr>
            <a:r>
              <a:rPr lang="pt-PT" sz="2000" b="1" dirty="0">
                <a:solidFill>
                  <a:srgbClr val="00B050"/>
                </a:solidFill>
                <a:latin typeface="Arial Narrow" pitchFamily="34" charset="0"/>
                <a:cs typeface="Gisha" panose="020B0502040204020203" pitchFamily="34" charset="-79"/>
              </a:rPr>
              <a:t>      Ciúme e Controlo </a:t>
            </a:r>
            <a:r>
              <a:rPr lang="pt-PT" sz="4400" b="1" dirty="0" err="1">
                <a:latin typeface="Arial Narrow" pitchFamily="34" charset="0"/>
                <a:cs typeface="Gisha" panose="020B0502040204020203" pitchFamily="34" charset="-79"/>
              </a:rPr>
              <a:t>Vs</a:t>
            </a:r>
            <a:r>
              <a:rPr lang="pt-PT" sz="4400" b="1" dirty="0">
                <a:latin typeface="Arial Narrow" pitchFamily="34" charset="0"/>
                <a:cs typeface="Gisha" panose="020B0502040204020203" pitchFamily="34" charset="-79"/>
              </a:rPr>
              <a:t> </a:t>
            </a:r>
            <a:r>
              <a:rPr lang="pt-PT" sz="2000" b="1" i="1" dirty="0">
                <a:solidFill>
                  <a:srgbClr val="0070C0"/>
                </a:solidFill>
                <a:latin typeface="Arial Narrow" pitchFamily="34" charset="0"/>
                <a:cs typeface="Gisha" panose="020B0502040204020203" pitchFamily="34" charset="-79"/>
              </a:rPr>
              <a:t>Comunicação e Confiança</a:t>
            </a:r>
          </a:p>
          <a:p>
            <a:pPr marL="0" indent="0" algn="ctr">
              <a:lnSpc>
                <a:spcPct val="150000"/>
              </a:lnSpc>
              <a:buNone/>
            </a:pPr>
            <a:endParaRPr lang="pt-PT" sz="1600" dirty="0">
              <a:latin typeface="Gisha" panose="020B0502040204020203" pitchFamily="34" charset="-79"/>
              <a:cs typeface="Gisha" panose="020B0502040204020203" pitchFamily="34" charset="-79"/>
            </a:endParaRPr>
          </a:p>
          <a:p>
            <a:pPr marL="0" indent="0" algn="ctr">
              <a:lnSpc>
                <a:spcPct val="150000"/>
              </a:lnSpc>
              <a:buNone/>
            </a:pPr>
            <a:endParaRPr lang="pt-PT" sz="16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8213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pereira\Desktop\BANNER-SITE_768x400px.jpg"/>
          <p:cNvPicPr>
            <a:picLocks noChangeAspect="1" noChangeArrowheads="1"/>
          </p:cNvPicPr>
          <p:nvPr/>
        </p:nvPicPr>
        <p:blipFill>
          <a:blip r:embed="rId2" cstate="print"/>
          <a:srcRect/>
          <a:stretch>
            <a:fillRect/>
          </a:stretch>
        </p:blipFill>
        <p:spPr bwMode="auto">
          <a:xfrm>
            <a:off x="828477" y="685800"/>
            <a:ext cx="10504199" cy="5471160"/>
          </a:xfrm>
          <a:prstGeom prst="rect">
            <a:avLst/>
          </a:prstGeom>
          <a:noFill/>
        </p:spPr>
      </p:pic>
      <p:sp>
        <p:nvSpPr>
          <p:cNvPr id="3" name="Retângulo 2">
            <a:extLst>
              <a:ext uri="{FF2B5EF4-FFF2-40B4-BE49-F238E27FC236}">
                <a16:creationId xmlns:a16="http://schemas.microsoft.com/office/drawing/2014/main" id="{762485F2-64FB-4ADA-93C9-C9B56B550CEE}"/>
              </a:ext>
            </a:extLst>
          </p:cNvPr>
          <p:cNvSpPr/>
          <p:nvPr/>
        </p:nvSpPr>
        <p:spPr>
          <a:xfrm>
            <a:off x="5645427" y="150600"/>
            <a:ext cx="6096000" cy="584775"/>
          </a:xfrm>
          <a:prstGeom prst="rect">
            <a:avLst/>
          </a:prstGeom>
        </p:spPr>
        <p:txBody>
          <a:bodyPr>
            <a:spAutoFit/>
          </a:bodyPr>
          <a:lstStyle/>
          <a:p>
            <a:pPr algn="ctr"/>
            <a:r>
              <a:rPr lang="pt-PT" sz="3200" cap="all" spc="200" dirty="0">
                <a:solidFill>
                  <a:schemeClr val="tx2"/>
                </a:solidFill>
                <a:latin typeface="+mj-lt"/>
                <a:ea typeface="+mj-ea"/>
                <a:cs typeface="+mj-cs"/>
              </a:rPr>
              <a:t>VIOLÊNCIA DOMÉSTICA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a:extLst>
              <a:ext uri="{FF2B5EF4-FFF2-40B4-BE49-F238E27FC236}">
                <a16:creationId xmlns:a16="http://schemas.microsoft.com/office/drawing/2014/main" id="{0D299DFC-E4EA-4320-BA45-0DF1D55D8CA9}"/>
              </a:ext>
            </a:extLst>
          </p:cNvPr>
          <p:cNvPicPr>
            <a:picLocks noGrp="1" noChangeAspect="1"/>
          </p:cNvPicPr>
          <p:nvPr>
            <p:ph idx="1"/>
          </p:nvPr>
        </p:nvPicPr>
        <p:blipFill rotWithShape="1">
          <a:blip r:embed="rId2" cstate="print"/>
          <a:srcRect l="21286" t="17839" r="23132" b="29006"/>
          <a:stretch/>
        </p:blipFill>
        <p:spPr>
          <a:xfrm>
            <a:off x="-1" y="0"/>
            <a:ext cx="6377405" cy="3429000"/>
          </a:xfrm>
          <a:prstGeom prst="rect">
            <a:avLst/>
          </a:prstGeom>
        </p:spPr>
      </p:pic>
      <p:pic>
        <p:nvPicPr>
          <p:cNvPr id="4" name="Imagem 3">
            <a:extLst>
              <a:ext uri="{FF2B5EF4-FFF2-40B4-BE49-F238E27FC236}">
                <a16:creationId xmlns:a16="http://schemas.microsoft.com/office/drawing/2014/main" id="{6D6769D4-CFAA-45D0-BC03-84DAAAC4BA98}"/>
              </a:ext>
            </a:extLst>
          </p:cNvPr>
          <p:cNvPicPr>
            <a:picLocks noChangeAspect="1"/>
          </p:cNvPicPr>
          <p:nvPr/>
        </p:nvPicPr>
        <p:blipFill rotWithShape="1">
          <a:blip r:embed="rId3" cstate="print"/>
          <a:srcRect l="24891" t="38449" r="26848" b="15346"/>
          <a:stretch/>
        </p:blipFill>
        <p:spPr>
          <a:xfrm>
            <a:off x="5314122" y="2521227"/>
            <a:ext cx="6877878" cy="3702281"/>
          </a:xfrm>
          <a:prstGeom prst="rect">
            <a:avLst/>
          </a:prstGeom>
        </p:spPr>
      </p:pic>
      <p:sp>
        <p:nvSpPr>
          <p:cNvPr id="6" name="Marcador de Posição de Conteúdo 2">
            <a:extLst>
              <a:ext uri="{FF2B5EF4-FFF2-40B4-BE49-F238E27FC236}">
                <a16:creationId xmlns:a16="http://schemas.microsoft.com/office/drawing/2014/main" id="{064DB3E1-E370-4867-BFA9-24AB41AE38DC}"/>
              </a:ext>
            </a:extLst>
          </p:cNvPr>
          <p:cNvSpPr txBox="1">
            <a:spLocks/>
          </p:cNvSpPr>
          <p:nvPr/>
        </p:nvSpPr>
        <p:spPr>
          <a:xfrm>
            <a:off x="662609" y="3524416"/>
            <a:ext cx="4651514" cy="3220941"/>
          </a:xfrm>
          <a:prstGeom prst="rect">
            <a:avLst/>
          </a:prstGeom>
          <a:noFill/>
          <a:ln w="76200">
            <a:solidFill>
              <a:srgbClr val="FF0000"/>
            </a:solidFill>
          </a:ln>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pt-PT" sz="1600" dirty="0"/>
              <a:t>É crime público desde 2000.</a:t>
            </a:r>
          </a:p>
          <a:p>
            <a:r>
              <a:rPr lang="pt-PT" sz="1600" dirty="0"/>
              <a:t>80% das vítimas são mulheres</a:t>
            </a:r>
          </a:p>
          <a:p>
            <a:r>
              <a:rPr lang="pt-PT" sz="1600" dirty="0"/>
              <a:t>Em dez anos (2015) a Violência Doméstica deixou 700 crianças órfãs.</a:t>
            </a:r>
          </a:p>
          <a:p>
            <a:r>
              <a:rPr lang="pt-PT" sz="1600" dirty="0"/>
              <a:t>Em 5 anos foram participados à APAV 88 mil casos de VD(2013-17)</a:t>
            </a:r>
          </a:p>
          <a:p>
            <a:r>
              <a:rPr lang="pt-PT" sz="1600" dirty="0"/>
              <a:t>Em média, por ano são feitas à PSP e GNR entre 27 mil e 32 mil participações. Isto significa que há por dia mais de 70 participações, cerca de três por hora!</a:t>
            </a:r>
          </a:p>
          <a:p>
            <a:pPr marL="0" indent="0">
              <a:buNone/>
            </a:pPr>
            <a:endParaRPr lang="pt-PT" b="1" dirty="0"/>
          </a:p>
          <a:p>
            <a:endParaRPr lang="pt-PT" b="1" dirty="0"/>
          </a:p>
        </p:txBody>
      </p:sp>
      <p:sp>
        <p:nvSpPr>
          <p:cNvPr id="7" name="Marcador de Posição de Conteúdo 2">
            <a:extLst>
              <a:ext uri="{FF2B5EF4-FFF2-40B4-BE49-F238E27FC236}">
                <a16:creationId xmlns:a16="http://schemas.microsoft.com/office/drawing/2014/main" id="{28235104-9C5A-4D53-AF6E-97EE9CE86082}"/>
              </a:ext>
            </a:extLst>
          </p:cNvPr>
          <p:cNvSpPr txBox="1">
            <a:spLocks/>
          </p:cNvSpPr>
          <p:nvPr/>
        </p:nvSpPr>
        <p:spPr>
          <a:xfrm>
            <a:off x="6745357" y="0"/>
            <a:ext cx="4651514" cy="2203175"/>
          </a:xfrm>
          <a:prstGeom prst="rect">
            <a:avLst/>
          </a:prstGeom>
          <a:noFill/>
          <a:ln w="76200">
            <a:solidFill>
              <a:srgbClr val="FF0000"/>
            </a:solidFill>
          </a:ln>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pt-PT" sz="1600" dirty="0"/>
              <a:t>Observatório de Mulheres Assassinadas/UMAR contabiliza quase 500 mulheres mortas por VD .</a:t>
            </a:r>
          </a:p>
          <a:p>
            <a:r>
              <a:rPr lang="pt-PT" sz="1600" dirty="0"/>
              <a:t>A Violência Doméstica é transversal a todas as idades, condições económicas, profissões, níveis de escolaridade, regiões, etc.</a:t>
            </a:r>
          </a:p>
          <a:p>
            <a:r>
              <a:rPr lang="pt-PT" sz="1600" dirty="0"/>
              <a:t>Em 2018 houve mais de 24 mulheres mortas por femicídio.</a:t>
            </a:r>
          </a:p>
          <a:p>
            <a:endParaRPr lang="pt-PT" b="1" dirty="0"/>
          </a:p>
          <a:p>
            <a:endParaRPr lang="pt-PT" b="1" dirty="0"/>
          </a:p>
        </p:txBody>
      </p:sp>
    </p:spTree>
    <p:extLst>
      <p:ext uri="{BB962C8B-B14F-4D97-AF65-F5344CB8AC3E}">
        <p14:creationId xmlns:p14="http://schemas.microsoft.com/office/powerpoint/2010/main" val="203773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670" y="339090"/>
            <a:ext cx="10806748" cy="1325563"/>
          </a:xfrm>
        </p:spPr>
        <p:txBody>
          <a:bodyPr>
            <a:normAutofit fontScale="90000"/>
          </a:bodyPr>
          <a:lstStyle/>
          <a:p>
            <a:r>
              <a:rPr lang="pt-PT" sz="4000" b="1" i="1" dirty="0">
                <a:latin typeface="Arial Narrow" pitchFamily="34" charset="0"/>
              </a:rPr>
              <a:t>Em caso de </a:t>
            </a:r>
            <a:br>
              <a:rPr lang="pt-PT" b="1" i="1" dirty="0">
                <a:latin typeface="Arial Narrow" pitchFamily="34" charset="0"/>
              </a:rPr>
            </a:br>
            <a:r>
              <a:rPr lang="pt-PT" b="1" i="1" dirty="0">
                <a:latin typeface="Arial Narrow" pitchFamily="34" charset="0"/>
              </a:rPr>
              <a:t>Violência Doméstica</a:t>
            </a:r>
            <a:endParaRPr lang="pt-PT" dirty="0"/>
          </a:p>
        </p:txBody>
      </p:sp>
      <p:sp>
        <p:nvSpPr>
          <p:cNvPr id="4" name="Marcador de Posição de Conteúdo 3"/>
          <p:cNvSpPr>
            <a:spLocks noGrp="1"/>
          </p:cNvSpPr>
          <p:nvPr>
            <p:ph sz="half" idx="2"/>
          </p:nvPr>
        </p:nvSpPr>
        <p:spPr>
          <a:xfrm>
            <a:off x="1033670" y="1645920"/>
            <a:ext cx="7302610" cy="1640619"/>
          </a:xfrm>
          <a:ln w="38100">
            <a:solidFill>
              <a:srgbClr val="FF0000"/>
            </a:solidFill>
          </a:ln>
        </p:spPr>
        <p:txBody>
          <a:bodyPr>
            <a:normAutofit/>
          </a:bodyPr>
          <a:lstStyle/>
          <a:p>
            <a:pPr>
              <a:lnSpc>
                <a:spcPct val="100000"/>
              </a:lnSpc>
              <a:spcBef>
                <a:spcPts val="0"/>
              </a:spcBef>
            </a:pPr>
            <a:r>
              <a:rPr lang="pt-PT" sz="1800" dirty="0">
                <a:latin typeface="Arial Narrow" pitchFamily="34" charset="0"/>
              </a:rPr>
              <a:t>Manter contacto e pedir apoio a um/a amigo/a, familiar, colega</a:t>
            </a:r>
          </a:p>
          <a:p>
            <a:pPr>
              <a:lnSpc>
                <a:spcPct val="100000"/>
              </a:lnSpc>
              <a:spcBef>
                <a:spcPts val="0"/>
              </a:spcBef>
            </a:pPr>
            <a:r>
              <a:rPr lang="pt-PT" sz="1800" dirty="0">
                <a:latin typeface="Arial Narrow" pitchFamily="34" charset="0"/>
              </a:rPr>
              <a:t>Marcar  o 112</a:t>
            </a:r>
          </a:p>
          <a:p>
            <a:pPr>
              <a:lnSpc>
                <a:spcPct val="100000"/>
              </a:lnSpc>
              <a:spcBef>
                <a:spcPts val="0"/>
              </a:spcBef>
            </a:pPr>
            <a:r>
              <a:rPr lang="pt-PT" sz="1800" dirty="0">
                <a:latin typeface="Arial Narrow" pitchFamily="34" charset="0"/>
              </a:rPr>
              <a:t>Telefonar para 116 006 – linha de apoio à Vítima/APAV</a:t>
            </a:r>
          </a:p>
          <a:p>
            <a:pPr>
              <a:lnSpc>
                <a:spcPct val="100000"/>
              </a:lnSpc>
              <a:spcBef>
                <a:spcPts val="0"/>
              </a:spcBef>
            </a:pPr>
            <a:r>
              <a:rPr lang="pt-PT" sz="1800" dirty="0">
                <a:latin typeface="Arial Narrow" pitchFamily="34" charset="0"/>
              </a:rPr>
              <a:t>Contactar o Núcleo de Apoio à Vítima ou o Gabinete de Apoio a Vitima</a:t>
            </a:r>
          </a:p>
          <a:p>
            <a:pPr>
              <a:lnSpc>
                <a:spcPct val="100000"/>
              </a:lnSpc>
              <a:spcBef>
                <a:spcPts val="0"/>
              </a:spcBef>
            </a:pPr>
            <a:r>
              <a:rPr lang="pt-PT" sz="1800" dirty="0">
                <a:latin typeface="Arial Narrow" pitchFamily="34" charset="0"/>
              </a:rPr>
              <a:t>Participar numa esquadra da PSP,  posto de GNR, Ministério Público</a:t>
            </a:r>
          </a:p>
          <a:p>
            <a:pPr>
              <a:lnSpc>
                <a:spcPct val="200000"/>
              </a:lnSpc>
            </a:pPr>
            <a:endParaRPr lang="pt-PT" dirty="0">
              <a:latin typeface="Arial Narrow" pitchFamily="34" charset="0"/>
            </a:endParaRPr>
          </a:p>
          <a:p>
            <a:pPr>
              <a:lnSpc>
                <a:spcPct val="200000"/>
              </a:lnSpc>
            </a:pPr>
            <a:endParaRPr lang="pt-PT" dirty="0">
              <a:latin typeface="Arial Narrow" pitchFamily="34" charset="0"/>
            </a:endParaRPr>
          </a:p>
        </p:txBody>
      </p:sp>
      <p:pic>
        <p:nvPicPr>
          <p:cNvPr id="1027" name="Picture 3" descr="C:\Users\apereira\Desktop\campanha-violencia-contra-a-mulher.jpg"/>
          <p:cNvPicPr>
            <a:picLocks noChangeAspect="1" noChangeArrowheads="1"/>
          </p:cNvPicPr>
          <p:nvPr/>
        </p:nvPicPr>
        <p:blipFill>
          <a:blip r:embed="rId2" cstate="print"/>
          <a:srcRect/>
          <a:stretch>
            <a:fillRect/>
          </a:stretch>
        </p:blipFill>
        <p:spPr bwMode="auto">
          <a:xfrm>
            <a:off x="7394713" y="-14081"/>
            <a:ext cx="4691270" cy="3870297"/>
          </a:xfrm>
          <a:prstGeom prst="rect">
            <a:avLst/>
          </a:prstGeom>
          <a:noFill/>
        </p:spPr>
      </p:pic>
      <p:pic>
        <p:nvPicPr>
          <p:cNvPr id="3" name="Imagem 2">
            <a:extLst>
              <a:ext uri="{FF2B5EF4-FFF2-40B4-BE49-F238E27FC236}">
                <a16:creationId xmlns:a16="http://schemas.microsoft.com/office/drawing/2014/main" id="{0D93A7B7-CBD9-4AE8-8D8A-8CA2BA47E366}"/>
              </a:ext>
            </a:extLst>
          </p:cNvPr>
          <p:cNvPicPr>
            <a:picLocks noChangeAspect="1"/>
          </p:cNvPicPr>
          <p:nvPr/>
        </p:nvPicPr>
        <p:blipFill>
          <a:blip r:embed="rId3" cstate="print"/>
          <a:stretch>
            <a:fillRect/>
          </a:stretch>
        </p:blipFill>
        <p:spPr>
          <a:xfrm>
            <a:off x="8493416" y="4645716"/>
            <a:ext cx="3333750" cy="1409700"/>
          </a:xfrm>
          <a:prstGeom prst="rect">
            <a:avLst/>
          </a:prstGeom>
        </p:spPr>
      </p:pic>
      <p:pic>
        <p:nvPicPr>
          <p:cNvPr id="5" name="Imagem 4">
            <a:extLst>
              <a:ext uri="{FF2B5EF4-FFF2-40B4-BE49-F238E27FC236}">
                <a16:creationId xmlns:a16="http://schemas.microsoft.com/office/drawing/2014/main" id="{C66154C3-1371-4290-A5F1-9B1E36FBB0BD}"/>
              </a:ext>
            </a:extLst>
          </p:cNvPr>
          <p:cNvPicPr>
            <a:picLocks noChangeAspect="1"/>
          </p:cNvPicPr>
          <p:nvPr/>
        </p:nvPicPr>
        <p:blipFill rotWithShape="1">
          <a:blip r:embed="rId4" cstate="print"/>
          <a:srcRect l="24565" t="29749" r="24457" b="37578"/>
          <a:stretch/>
        </p:blipFill>
        <p:spPr>
          <a:xfrm>
            <a:off x="364834" y="3525908"/>
            <a:ext cx="4836147" cy="1742662"/>
          </a:xfrm>
          <a:prstGeom prst="rect">
            <a:avLst/>
          </a:prstGeom>
        </p:spPr>
      </p:pic>
      <p:pic>
        <p:nvPicPr>
          <p:cNvPr id="6" name="Imagem 5">
            <a:extLst>
              <a:ext uri="{FF2B5EF4-FFF2-40B4-BE49-F238E27FC236}">
                <a16:creationId xmlns:a16="http://schemas.microsoft.com/office/drawing/2014/main" id="{9E0B311B-BBE4-4F58-B73E-B4139853CF9A}"/>
              </a:ext>
            </a:extLst>
          </p:cNvPr>
          <p:cNvPicPr>
            <a:picLocks noChangeAspect="1"/>
          </p:cNvPicPr>
          <p:nvPr/>
        </p:nvPicPr>
        <p:blipFill rotWithShape="1">
          <a:blip r:embed="rId5" cstate="print"/>
          <a:srcRect l="8479" t="23163" r="37826" b="29845"/>
          <a:stretch/>
        </p:blipFill>
        <p:spPr>
          <a:xfrm>
            <a:off x="3698585" y="4419021"/>
            <a:ext cx="4426226" cy="21778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C43F0AF0-C088-43FE-A853-DC891A2CAF3C}"/>
              </a:ext>
            </a:extLst>
          </p:cNvPr>
          <p:cNvGrpSpPr/>
          <p:nvPr/>
        </p:nvGrpSpPr>
        <p:grpSpPr>
          <a:xfrm>
            <a:off x="1066137" y="4987455"/>
            <a:ext cx="10542170" cy="1700605"/>
            <a:chOff x="32565" y="8055352"/>
            <a:chExt cx="3605604" cy="939410"/>
          </a:xfrm>
        </p:grpSpPr>
        <p:sp>
          <p:nvSpPr>
            <p:cNvPr id="5" name="Retângulo: Cantos Arredondados 4">
              <a:extLst>
                <a:ext uri="{FF2B5EF4-FFF2-40B4-BE49-F238E27FC236}">
                  <a16:creationId xmlns:a16="http://schemas.microsoft.com/office/drawing/2014/main" id="{0F35FEE6-3222-49F8-B6B9-D56186887FAA}"/>
                </a:ext>
              </a:extLst>
            </p:cNvPr>
            <p:cNvSpPr/>
            <p:nvPr/>
          </p:nvSpPr>
          <p:spPr>
            <a:xfrm>
              <a:off x="125127" y="8282763"/>
              <a:ext cx="3513042" cy="711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950"/>
            </a:p>
          </p:txBody>
        </p:sp>
        <p:sp>
          <p:nvSpPr>
            <p:cNvPr id="7" name="CaixaDeTexto 6">
              <a:extLst>
                <a:ext uri="{FF2B5EF4-FFF2-40B4-BE49-F238E27FC236}">
                  <a16:creationId xmlns:a16="http://schemas.microsoft.com/office/drawing/2014/main" id="{C902F5D3-C1BF-41A3-9C63-9E5478D83BAB}"/>
                </a:ext>
              </a:extLst>
            </p:cNvPr>
            <p:cNvSpPr txBox="1"/>
            <p:nvPr/>
          </p:nvSpPr>
          <p:spPr>
            <a:xfrm>
              <a:off x="32565" y="8055352"/>
              <a:ext cx="1243866" cy="160457"/>
            </a:xfrm>
            <a:prstGeom prst="rect">
              <a:avLst/>
            </a:prstGeom>
            <a:noFill/>
          </p:spPr>
          <p:txBody>
            <a:bodyPr wrap="square" rtlCol="0">
              <a:spAutoFit/>
            </a:bodyPr>
            <a:lstStyle/>
            <a:p>
              <a:endParaRPr lang="pt-PT" sz="1000" dirty="0">
                <a:cs typeface="Gisha" panose="020B0502040204020203" pitchFamily="34" charset="-79"/>
              </a:endParaRPr>
            </a:p>
          </p:txBody>
        </p:sp>
      </p:grpSp>
      <p:pic>
        <p:nvPicPr>
          <p:cNvPr id="1026" name="Picture 2" descr="C:\Users\apereira\Desktop\RELATORIOS\animarPPAIfinanciadores.JPG"/>
          <p:cNvPicPr>
            <a:picLocks noChangeAspect="1" noChangeArrowheads="1"/>
          </p:cNvPicPr>
          <p:nvPr/>
        </p:nvPicPr>
        <p:blipFill>
          <a:blip r:embed="rId2" cstate="print"/>
          <a:srcRect/>
          <a:stretch>
            <a:fillRect/>
          </a:stretch>
        </p:blipFill>
        <p:spPr bwMode="auto">
          <a:xfrm>
            <a:off x="2681577" y="5524304"/>
            <a:ext cx="7680960" cy="914400"/>
          </a:xfrm>
          <a:prstGeom prst="rect">
            <a:avLst/>
          </a:prstGeom>
          <a:noFill/>
        </p:spPr>
      </p:pic>
      <p:sp>
        <p:nvSpPr>
          <p:cNvPr id="8" name="Rectângulo 7"/>
          <p:cNvSpPr/>
          <p:nvPr/>
        </p:nvSpPr>
        <p:spPr>
          <a:xfrm>
            <a:off x="2407920" y="3962400"/>
            <a:ext cx="7223760" cy="1477328"/>
          </a:xfrm>
          <a:prstGeom prst="rect">
            <a:avLst/>
          </a:prstGeom>
        </p:spPr>
        <p:txBody>
          <a:bodyPr wrap="square">
            <a:spAutoFit/>
          </a:bodyPr>
          <a:lstStyle/>
          <a:p>
            <a:pPr algn="ctr"/>
            <a:r>
              <a:rPr lang="pt-PT" dirty="0"/>
              <a:t>Autoria:  Célia Lavado e Luísa Rego</a:t>
            </a:r>
          </a:p>
          <a:p>
            <a:pPr algn="ctr"/>
            <a:endParaRPr lang="pt-PT" dirty="0"/>
          </a:p>
          <a:p>
            <a:pPr algn="ctr"/>
            <a:r>
              <a:rPr lang="pt-PT" dirty="0"/>
              <a:t>ANIMAR – Associação Portuguesa para o Desenvolvimento Local</a:t>
            </a:r>
          </a:p>
          <a:p>
            <a:pPr algn="ctr"/>
            <a:r>
              <a:rPr lang="pt-PT" dirty="0" err="1">
                <a:hlinkClick r:id="rId3"/>
              </a:rPr>
              <a:t>www.animar-dl.pt</a:t>
            </a:r>
            <a:endParaRPr lang="pt-PT" dirty="0"/>
          </a:p>
          <a:p>
            <a:pPr algn="ctr"/>
            <a:r>
              <a:rPr lang="pt-PT" b="1" dirty="0"/>
              <a:t>2019</a:t>
            </a:r>
            <a:endParaRPr lang="pt-PT" dirty="0"/>
          </a:p>
        </p:txBody>
      </p:sp>
    </p:spTree>
    <p:extLst>
      <p:ext uri="{BB962C8B-B14F-4D97-AF65-F5344CB8AC3E}">
        <p14:creationId xmlns:p14="http://schemas.microsoft.com/office/powerpoint/2010/main" val="360386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360" y="0"/>
            <a:ext cx="10820400" cy="1219201"/>
          </a:xfrm>
        </p:spPr>
        <p:txBody>
          <a:bodyPr>
            <a:normAutofit fontScale="90000"/>
          </a:bodyPr>
          <a:lstStyle/>
          <a:p>
            <a:pPr algn="ctr"/>
            <a:r>
              <a:rPr lang="pt-PT" dirty="0"/>
              <a:t>Apresentação do Concurso de IDEIAS </a:t>
            </a:r>
            <a:r>
              <a:rPr lang="pt-PT" dirty="0" err="1"/>
              <a:t>artisticas</a:t>
            </a:r>
            <a:r>
              <a:rPr lang="pt-PT" dirty="0"/>
              <a:t> pela igualdade</a:t>
            </a:r>
          </a:p>
        </p:txBody>
      </p:sp>
      <p:sp>
        <p:nvSpPr>
          <p:cNvPr id="5" name="Marcador de Posição do Texto 4"/>
          <p:cNvSpPr>
            <a:spLocks noGrp="1"/>
          </p:cNvSpPr>
          <p:nvPr>
            <p:ph type="body" sz="quarter" idx="3"/>
          </p:nvPr>
        </p:nvSpPr>
        <p:spPr>
          <a:xfrm>
            <a:off x="2682240" y="1341121"/>
            <a:ext cx="7345680" cy="624839"/>
          </a:xfrm>
        </p:spPr>
        <p:txBody>
          <a:bodyPr/>
          <a:lstStyle/>
          <a:p>
            <a:r>
              <a:rPr lang="pt-PT" b="0" i="1" dirty="0"/>
              <a:t>Parceria entre: ESCOLA, Associação LOCAL e A ANIMAR</a:t>
            </a:r>
          </a:p>
        </p:txBody>
      </p:sp>
      <p:sp>
        <p:nvSpPr>
          <p:cNvPr id="6" name="Marcador de Posição de Conteúdo 5"/>
          <p:cNvSpPr>
            <a:spLocks noGrp="1"/>
          </p:cNvSpPr>
          <p:nvPr>
            <p:ph sz="quarter" idx="4"/>
          </p:nvPr>
        </p:nvSpPr>
        <p:spPr>
          <a:xfrm>
            <a:off x="6172200" y="2087880"/>
            <a:ext cx="5608320" cy="4587240"/>
          </a:xfrm>
          <a:ln>
            <a:solidFill>
              <a:schemeClr val="accent1"/>
            </a:solidFill>
          </a:ln>
        </p:spPr>
        <p:txBody>
          <a:bodyPr>
            <a:normAutofit fontScale="92500" lnSpcReduction="10000"/>
          </a:bodyPr>
          <a:lstStyle/>
          <a:p>
            <a:pPr algn="ctr">
              <a:buNone/>
            </a:pPr>
            <a:r>
              <a:rPr lang="pt-PT" sz="2200" b="1" i="1" dirty="0"/>
              <a:t>Resultados</a:t>
            </a:r>
          </a:p>
          <a:p>
            <a:pPr>
              <a:buNone/>
            </a:pPr>
            <a:endParaRPr lang="pt-PT" sz="1900" b="1" dirty="0"/>
          </a:p>
          <a:p>
            <a:pPr>
              <a:buNone/>
            </a:pPr>
            <a:r>
              <a:rPr lang="pt-PT" sz="1900" b="1" dirty="0"/>
              <a:t>CRIAÇÃO DE UM PRODUTO INEDITO que denuncie situações de desigualdade, discriminação ou violência doméstica, de género ou no namoro</a:t>
            </a:r>
            <a:r>
              <a:rPr lang="pt-PT" sz="1900" dirty="0"/>
              <a:t>. </a:t>
            </a:r>
          </a:p>
          <a:p>
            <a:endParaRPr lang="pt-PT" sz="1900" dirty="0"/>
          </a:p>
          <a:p>
            <a:pPr>
              <a:buNone/>
            </a:pPr>
            <a:r>
              <a:rPr lang="pt-PT" sz="1900" b="1" dirty="0"/>
              <a:t>SUPORTES / TIPO DE PRODUTOS </a:t>
            </a:r>
          </a:p>
          <a:p>
            <a:pPr>
              <a:buFont typeface="Wingdings" pitchFamily="2" charset="2"/>
              <a:buChar char="Ø"/>
            </a:pPr>
            <a:r>
              <a:rPr lang="pt-PT" sz="1900" dirty="0"/>
              <a:t>Imagem com slogan, em fotografia, pintura, animação (máximo de 4 minutos); </a:t>
            </a:r>
          </a:p>
          <a:p>
            <a:pPr>
              <a:buFont typeface="Wingdings" pitchFamily="2" charset="2"/>
              <a:buChar char="Ø"/>
            </a:pPr>
            <a:r>
              <a:rPr lang="pt-PT" sz="1900" dirty="0"/>
              <a:t>Teatro/sketch ou curta-metragem </a:t>
            </a:r>
          </a:p>
          <a:p>
            <a:pPr>
              <a:buNone/>
            </a:pPr>
            <a:r>
              <a:rPr lang="pt-PT" sz="1900" dirty="0"/>
              <a:t>    (máximo de 5 minutos); </a:t>
            </a:r>
          </a:p>
          <a:p>
            <a:pPr>
              <a:buFont typeface="Wingdings" pitchFamily="2" charset="2"/>
              <a:buChar char="Ø"/>
            </a:pPr>
            <a:r>
              <a:rPr lang="pt-PT" sz="1900" dirty="0"/>
              <a:t>Criação musical (máximo 3 minutos) </a:t>
            </a:r>
          </a:p>
        </p:txBody>
      </p:sp>
      <p:sp>
        <p:nvSpPr>
          <p:cNvPr id="8" name="Marcador de Posição de Conteúdo 7"/>
          <p:cNvSpPr>
            <a:spLocks noGrp="1"/>
          </p:cNvSpPr>
          <p:nvPr>
            <p:ph sz="half" idx="2"/>
          </p:nvPr>
        </p:nvSpPr>
        <p:spPr>
          <a:xfrm>
            <a:off x="1097280" y="2103120"/>
            <a:ext cx="4960620" cy="4572000"/>
          </a:xfrm>
          <a:ln>
            <a:solidFill>
              <a:schemeClr val="accent1"/>
            </a:solidFill>
          </a:ln>
        </p:spPr>
        <p:txBody>
          <a:bodyPr>
            <a:normAutofit fontScale="85000" lnSpcReduction="20000"/>
          </a:bodyPr>
          <a:lstStyle/>
          <a:p>
            <a:pPr algn="ctr">
              <a:buNone/>
            </a:pPr>
            <a:r>
              <a:rPr lang="pt-PT" sz="2400" b="1" i="1" dirty="0"/>
              <a:t>Objetivos</a:t>
            </a:r>
          </a:p>
          <a:p>
            <a:endParaRPr lang="pt-PT" dirty="0"/>
          </a:p>
          <a:p>
            <a:pPr>
              <a:buNone/>
            </a:pPr>
            <a:r>
              <a:rPr lang="pt-PT" sz="2200" b="1" dirty="0"/>
              <a:t>ESTIMULAR a criatividade e a mudança de atitudes  sobre as desigualdades sociais e face às violências, através da proposta de:</a:t>
            </a:r>
          </a:p>
          <a:p>
            <a:pPr>
              <a:buNone/>
            </a:pPr>
            <a:endParaRPr lang="pt-PT" sz="2100" b="1" dirty="0"/>
          </a:p>
          <a:p>
            <a:pPr>
              <a:buNone/>
            </a:pPr>
            <a:r>
              <a:rPr lang="pt-PT" sz="2100" b="1" dirty="0"/>
              <a:t>PARAR </a:t>
            </a:r>
            <a:r>
              <a:rPr lang="pt-PT" sz="2100" dirty="0"/>
              <a:t>para partilhar informação e experiências; </a:t>
            </a:r>
          </a:p>
          <a:p>
            <a:pPr>
              <a:buNone/>
            </a:pPr>
            <a:r>
              <a:rPr lang="pt-PT" sz="2100" b="1" dirty="0"/>
              <a:t>PENSAR </a:t>
            </a:r>
            <a:r>
              <a:rPr lang="pt-PT" sz="2100" dirty="0"/>
              <a:t>conjuntamente estratégias de sensibilização </a:t>
            </a:r>
          </a:p>
          <a:p>
            <a:pPr>
              <a:buNone/>
            </a:pPr>
            <a:r>
              <a:rPr lang="pt-PT" sz="2100" b="1" dirty="0"/>
              <a:t>AGIR </a:t>
            </a:r>
            <a:r>
              <a:rPr lang="pt-PT" sz="2100" dirty="0"/>
              <a:t>a favor da Cidadania e da Igualdade de Género, criando um recurso informativo e formativo que possa ser difundido e utilizado em campanhas de sensibilização locais, regionais ou naciona</a:t>
            </a:r>
            <a:r>
              <a:rPr lang="pt-PT" sz="2100" b="1" dirty="0"/>
              <a:t>is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3480" y="289560"/>
            <a:ext cx="10652760" cy="1463040"/>
          </a:xfrm>
        </p:spPr>
        <p:txBody>
          <a:bodyPr>
            <a:normAutofit fontScale="90000"/>
          </a:bodyPr>
          <a:lstStyle/>
          <a:p>
            <a:pPr algn="ctr"/>
            <a:r>
              <a:rPr lang="pt-PT" dirty="0"/>
              <a:t>Igualdade, género e violência</a:t>
            </a:r>
            <a:br>
              <a:rPr lang="pt-PT" dirty="0"/>
            </a:br>
            <a:r>
              <a:rPr lang="pt-PT" sz="5400" cap="none" dirty="0"/>
              <a:t>índice</a:t>
            </a:r>
            <a:endParaRPr lang="pt-PT" dirty="0"/>
          </a:p>
        </p:txBody>
      </p:sp>
      <p:sp>
        <p:nvSpPr>
          <p:cNvPr id="3" name="Marcador de Posição de Conteúdo 2"/>
          <p:cNvSpPr>
            <a:spLocks noGrp="1"/>
          </p:cNvSpPr>
          <p:nvPr>
            <p:ph idx="1"/>
          </p:nvPr>
        </p:nvSpPr>
        <p:spPr>
          <a:xfrm>
            <a:off x="1251678" y="1737360"/>
            <a:ext cx="10178322" cy="4892039"/>
          </a:xfrm>
        </p:spPr>
        <p:txBody>
          <a:bodyPr>
            <a:normAutofit fontScale="92500" lnSpcReduction="10000"/>
          </a:bodyPr>
          <a:lstStyle/>
          <a:p>
            <a:pPr>
              <a:lnSpc>
                <a:spcPct val="200000"/>
              </a:lnSpc>
            </a:pPr>
            <a:r>
              <a:rPr lang="pt-PT" sz="2400" b="1" dirty="0">
                <a:latin typeface="Arial Narrow" pitchFamily="34" charset="0"/>
              </a:rPr>
              <a:t>Enquadramento legal:</a:t>
            </a:r>
            <a:r>
              <a:rPr lang="pt-PT" sz="2400" dirty="0">
                <a:latin typeface="Arial Narrow" pitchFamily="34" charset="0"/>
              </a:rPr>
              <a:t> Declaração U. Direitos Humanos e Constituição R. Portuguesa</a:t>
            </a:r>
          </a:p>
          <a:p>
            <a:pPr algn="just">
              <a:lnSpc>
                <a:spcPct val="200000"/>
              </a:lnSpc>
            </a:pPr>
            <a:r>
              <a:rPr lang="pt-PT" sz="2400" b="1" dirty="0">
                <a:latin typeface="Arial Narrow" pitchFamily="34" charset="0"/>
              </a:rPr>
              <a:t>Conceitos:</a:t>
            </a:r>
            <a:r>
              <a:rPr lang="pt-PT" sz="2400" dirty="0">
                <a:latin typeface="Arial Narrow" pitchFamily="34" charset="0"/>
              </a:rPr>
              <a:t> discriminação, sexo, género, estereótipo;  identidade  de género e expressão de género; orientação sexual.</a:t>
            </a:r>
          </a:p>
          <a:p>
            <a:pPr algn="just">
              <a:lnSpc>
                <a:spcPct val="200000"/>
              </a:lnSpc>
            </a:pPr>
            <a:r>
              <a:rPr lang="pt-PT" sz="2400" b="1" dirty="0">
                <a:latin typeface="Arial Narrow" pitchFamily="34" charset="0"/>
              </a:rPr>
              <a:t>Contextos</a:t>
            </a:r>
            <a:r>
              <a:rPr lang="pt-PT" sz="2400" dirty="0">
                <a:latin typeface="Arial Narrow" pitchFamily="34" charset="0"/>
              </a:rPr>
              <a:t> </a:t>
            </a:r>
            <a:r>
              <a:rPr lang="pt-PT" sz="2400" b="1" dirty="0">
                <a:latin typeface="Arial Narrow" pitchFamily="34" charset="0"/>
              </a:rPr>
              <a:t>de Desigualdade</a:t>
            </a:r>
            <a:r>
              <a:rPr lang="pt-PT" sz="2400" dirty="0">
                <a:latin typeface="Arial Narrow" pitchFamily="34" charset="0"/>
              </a:rPr>
              <a:t>:  conciliação vida profissional/familiar;  gap salarial;  tomada de decisão nas empresas; participação política; outras violências de género no mundo</a:t>
            </a:r>
          </a:p>
          <a:p>
            <a:pPr algn="just">
              <a:lnSpc>
                <a:spcPct val="200000"/>
              </a:lnSpc>
            </a:pPr>
            <a:r>
              <a:rPr lang="pt-PT" sz="2400" b="1" dirty="0">
                <a:latin typeface="Arial Narrow" pitchFamily="34" charset="0"/>
              </a:rPr>
              <a:t>Tipos de Violência</a:t>
            </a:r>
            <a:r>
              <a:rPr lang="pt-PT" sz="2400" dirty="0">
                <a:latin typeface="Arial Narrow" pitchFamily="34" charset="0"/>
              </a:rPr>
              <a:t>:  formas de violência doméstica,  ocorrências,  sinais de violência no namoro;  a quem recorrer?</a:t>
            </a:r>
          </a:p>
          <a:p>
            <a:endParaRPr lang="pt-P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114669" y="2146426"/>
            <a:ext cx="10178322" cy="1517373"/>
          </a:xfrm>
        </p:spPr>
        <p:txBody>
          <a:bodyPr>
            <a:noAutofit/>
          </a:bodyPr>
          <a:lstStyle/>
          <a:p>
            <a:pPr marL="0" indent="0" algn="ctr">
              <a:buNone/>
            </a:pPr>
            <a:r>
              <a:rPr lang="pt-PT" sz="7200" dirty="0">
                <a:solidFill>
                  <a:schemeClr val="accent1"/>
                </a:solidFill>
              </a:rPr>
              <a:t>ENQUADRAMENTO LEGAL</a:t>
            </a:r>
          </a:p>
        </p:txBody>
      </p:sp>
    </p:spTree>
    <p:extLst>
      <p:ext uri="{BB962C8B-B14F-4D97-AF65-F5344CB8AC3E}">
        <p14:creationId xmlns:p14="http://schemas.microsoft.com/office/powerpoint/2010/main" val="212353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3440" y="274321"/>
            <a:ext cx="10500360" cy="1051559"/>
          </a:xfrm>
        </p:spPr>
        <p:txBody>
          <a:bodyPr>
            <a:normAutofit/>
          </a:bodyPr>
          <a:lstStyle/>
          <a:p>
            <a:pPr algn="ctr"/>
            <a:r>
              <a:rPr lang="pt-PT" sz="4800" b="1" dirty="0">
                <a:solidFill>
                  <a:schemeClr val="accent2"/>
                </a:solidFill>
                <a:latin typeface="Arial Narrow" pitchFamily="34" charset="0"/>
              </a:rPr>
              <a:t>Igualdade e não discriminação</a:t>
            </a:r>
            <a:endParaRPr lang="pt-PT" sz="4800" dirty="0">
              <a:latin typeface="Arial Narrow" pitchFamily="34" charset="0"/>
            </a:endParaRPr>
          </a:p>
        </p:txBody>
      </p:sp>
      <p:sp>
        <p:nvSpPr>
          <p:cNvPr id="3" name="Marcador de Posição de Conteúdo 2"/>
          <p:cNvSpPr>
            <a:spLocks noGrp="1"/>
          </p:cNvSpPr>
          <p:nvPr>
            <p:ph idx="1"/>
          </p:nvPr>
        </p:nvSpPr>
        <p:spPr>
          <a:xfrm>
            <a:off x="899160" y="1524000"/>
            <a:ext cx="10408920" cy="5059680"/>
          </a:xfrm>
          <a:ln>
            <a:solidFill>
              <a:schemeClr val="accent2"/>
            </a:solidFill>
          </a:ln>
        </p:spPr>
        <p:txBody>
          <a:bodyPr>
            <a:noAutofit/>
          </a:bodyPr>
          <a:lstStyle/>
          <a:p>
            <a:pPr>
              <a:buNone/>
            </a:pPr>
            <a:r>
              <a:rPr lang="pt-PT" sz="2400" b="1" dirty="0">
                <a:latin typeface="Arial Narrow" pitchFamily="34" charset="0"/>
              </a:rPr>
              <a:t>“</a:t>
            </a:r>
            <a:r>
              <a:rPr lang="pt-PT" sz="2400" dirty="0">
                <a:latin typeface="Arial Narrow" pitchFamily="34" charset="0"/>
              </a:rPr>
              <a:t>Todos os seres humanos podem invocar os direitos e as liberdades proclamados na presente Declaração, </a:t>
            </a:r>
            <a:r>
              <a:rPr lang="pt-PT" sz="2400" b="1" dirty="0">
                <a:latin typeface="Arial Narrow" pitchFamily="34" charset="0"/>
              </a:rPr>
              <a:t>sem distinção alguma, nomeadamente de raça, de cor, de sexo, de língua, de religião, de opinião política ou outra, de origem nacional ou social, de fortuna, de nascimento ou de qualquer outra situação</a:t>
            </a:r>
            <a:r>
              <a:rPr lang="pt-PT" sz="2400" dirty="0">
                <a:latin typeface="Arial Narrow" pitchFamily="34" charset="0"/>
              </a:rPr>
              <a:t>. (artigo 2º)</a:t>
            </a:r>
          </a:p>
          <a:p>
            <a:pPr algn="r">
              <a:buNone/>
            </a:pPr>
            <a:r>
              <a:rPr lang="pt-PT" sz="2400" b="1" i="1" dirty="0">
                <a:latin typeface="Arial Narrow" pitchFamily="34" charset="0"/>
              </a:rPr>
              <a:t>Declaração Universal dos Direitos Humanos</a:t>
            </a:r>
          </a:p>
          <a:p>
            <a:pPr algn="r">
              <a:buNone/>
            </a:pPr>
            <a:endParaRPr lang="pt-PT" sz="2400" b="1" i="1" dirty="0">
              <a:latin typeface="Arial Narrow" pitchFamily="34" charset="0"/>
            </a:endParaRPr>
          </a:p>
          <a:p>
            <a:pPr algn="r">
              <a:buNone/>
            </a:pPr>
            <a:r>
              <a:rPr lang="pt-PT" sz="2400" dirty="0">
                <a:latin typeface="Arial Narrow" pitchFamily="34" charset="0"/>
              </a:rPr>
              <a:t>“Ninguém pode ser privilegiado, beneficiado, prejudicado, privado de qualquer direito ou isento de qualquer dever em razão de </a:t>
            </a:r>
            <a:r>
              <a:rPr lang="pt-PT" sz="2400" b="1" dirty="0">
                <a:latin typeface="Arial Narrow" pitchFamily="34" charset="0"/>
              </a:rPr>
              <a:t>ascendência, sexo, raça, língua, território de origem, religião, convicções políticas ou ideológicas, instrução, situação económica, condição social ou orientação sexual</a:t>
            </a:r>
            <a:r>
              <a:rPr lang="pt-PT" sz="2400" dirty="0">
                <a:latin typeface="Arial Narrow" pitchFamily="34" charset="0"/>
              </a:rPr>
              <a:t>." </a:t>
            </a:r>
          </a:p>
          <a:p>
            <a:pPr algn="r">
              <a:lnSpc>
                <a:spcPct val="100000"/>
              </a:lnSpc>
              <a:spcBef>
                <a:spcPts val="0"/>
              </a:spcBef>
              <a:buNone/>
            </a:pPr>
            <a:r>
              <a:rPr lang="pt-PT" sz="2400" b="1" i="1" dirty="0">
                <a:latin typeface="Arial Narrow" pitchFamily="34" charset="0"/>
              </a:rPr>
              <a:t>Artigo 13º - Constituição República Portuguesa </a:t>
            </a:r>
          </a:p>
          <a:p>
            <a:pPr algn="r">
              <a:buNone/>
            </a:pPr>
            <a:endParaRPr lang="pt-PT" sz="2400" b="1" i="1" dirty="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119157" y="2511288"/>
            <a:ext cx="10178322" cy="1570381"/>
          </a:xfrm>
        </p:spPr>
        <p:txBody>
          <a:bodyPr>
            <a:normAutofit/>
          </a:bodyPr>
          <a:lstStyle/>
          <a:p>
            <a:pPr marL="0" indent="0" algn="ctr">
              <a:buNone/>
            </a:pPr>
            <a:r>
              <a:rPr lang="pt-PT" sz="7200" dirty="0">
                <a:solidFill>
                  <a:schemeClr val="accent1"/>
                </a:solidFill>
              </a:rPr>
              <a:t>CONCEITOS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6839" y="490329"/>
            <a:ext cx="10178322" cy="5527013"/>
          </a:xfrm>
        </p:spPr>
        <p:txBody>
          <a:bodyPr>
            <a:normAutofit fontScale="85000" lnSpcReduction="20000"/>
          </a:bodyPr>
          <a:lstStyle/>
          <a:p>
            <a:pPr algn="just"/>
            <a:r>
              <a:rPr lang="pt-PT" sz="2800" b="1" dirty="0">
                <a:latin typeface="Arial Narrow" panose="020B0606020202030204" pitchFamily="34" charset="0"/>
              </a:rPr>
              <a:t>Discriminação justifica contraordenação</a:t>
            </a:r>
            <a:r>
              <a:rPr lang="pt-PT" sz="2800" dirty="0">
                <a:latin typeface="Arial Narrow" panose="020B0606020202030204" pitchFamily="34" charset="0"/>
              </a:rPr>
              <a:t> quando acontece que uma pessoa é </a:t>
            </a:r>
            <a:r>
              <a:rPr lang="pt-PT" sz="2800" b="1" dirty="0">
                <a:latin typeface="Arial Narrow" panose="020B0606020202030204" pitchFamily="34" charset="0"/>
              </a:rPr>
              <a:t>impedida de exercer os seus direitos relacionados ao acesso</a:t>
            </a:r>
            <a:r>
              <a:rPr lang="pt-PT" sz="2800" dirty="0">
                <a:latin typeface="Arial Narrow" panose="020B0606020202030204" pitchFamily="34" charset="0"/>
              </a:rPr>
              <a:t> a bens e serviços, ao emprego e formação profissional, ao ensino e ao sistema de saúde públicos e privados, entre outros. É um </a:t>
            </a:r>
            <a:r>
              <a:rPr lang="pt-PT" sz="2800" b="1" dirty="0">
                <a:latin typeface="Arial Narrow" panose="020B0606020202030204" pitchFamily="34" charset="0"/>
              </a:rPr>
              <a:t>crime público </a:t>
            </a:r>
            <a:r>
              <a:rPr lang="pt-PT" sz="2800" dirty="0">
                <a:latin typeface="Arial Narrow" panose="020B0606020202030204" pitchFamily="34" charset="0"/>
              </a:rPr>
              <a:t>e, portanto, qualquer pessoa pode denunciá-lo às autoridades (Polícia ou Ministério Público)</a:t>
            </a:r>
          </a:p>
          <a:p>
            <a:pPr algn="just"/>
            <a:endParaRPr lang="pt-PT" sz="2800" dirty="0">
              <a:latin typeface="Arial Narrow" panose="020B0606020202030204" pitchFamily="34" charset="0"/>
            </a:endParaRPr>
          </a:p>
          <a:p>
            <a:pPr algn="just"/>
            <a:endParaRPr lang="pt-PT" sz="2800" dirty="0">
              <a:latin typeface="Arial Narrow" panose="020B0606020202030204" pitchFamily="34" charset="0"/>
            </a:endParaRPr>
          </a:p>
          <a:p>
            <a:pPr algn="just"/>
            <a:r>
              <a:rPr lang="pt-PT" sz="2800" b="1" dirty="0">
                <a:latin typeface="Arial Narrow" panose="020B0606020202030204" pitchFamily="34" charset="0"/>
              </a:rPr>
              <a:t>Sexo é o </a:t>
            </a:r>
            <a:r>
              <a:rPr lang="pt-PT" sz="2800" dirty="0">
                <a:latin typeface="Arial Narrow" panose="020B0606020202030204" pitchFamily="34" charset="0"/>
              </a:rPr>
              <a:t>conjunto de características biológicas e reprodutivas, diferentes entre homens e mulheres</a:t>
            </a:r>
          </a:p>
          <a:p>
            <a:pPr marL="0" indent="0" algn="just">
              <a:buNone/>
            </a:pPr>
            <a:endParaRPr lang="pt-PT" sz="2800" dirty="0">
              <a:latin typeface="Arial Narrow" panose="020B0606020202030204" pitchFamily="34" charset="0"/>
            </a:endParaRPr>
          </a:p>
          <a:p>
            <a:pPr marL="0" indent="0" algn="just">
              <a:buNone/>
            </a:pPr>
            <a:endParaRPr lang="pt-PT" sz="2800" dirty="0">
              <a:latin typeface="Arial Narrow" panose="020B0606020202030204" pitchFamily="34" charset="0"/>
            </a:endParaRPr>
          </a:p>
          <a:p>
            <a:pPr algn="just"/>
            <a:r>
              <a:rPr lang="pt-PT" sz="2800" dirty="0">
                <a:latin typeface="Arial Narrow" panose="020B0606020202030204" pitchFamily="34" charset="0"/>
              </a:rPr>
              <a:t> </a:t>
            </a:r>
            <a:r>
              <a:rPr lang="pt-PT" sz="2800" b="1" dirty="0">
                <a:latin typeface="Arial Narrow" panose="020B0606020202030204" pitchFamily="34" charset="0"/>
              </a:rPr>
              <a:t>Género é o </a:t>
            </a:r>
            <a:r>
              <a:rPr lang="pt-PT" sz="2800" dirty="0">
                <a:latin typeface="Arial Narrow" panose="020B0606020202030204" pitchFamily="34" charset="0"/>
              </a:rPr>
              <a:t>conjunto de ideias feitas (representações) associadas às características biológicas, mas também à sua identidade, e aos papéis que a sociedade lhe atribuí em função do seu sexo biológico (feminino/masculino)</a:t>
            </a:r>
            <a:endParaRPr lang="pt-PT" sz="2800" b="1" dirty="0">
              <a:latin typeface="Arial Narrow" pitchFamily="34" charset="0"/>
            </a:endParaRPr>
          </a:p>
          <a:p>
            <a:endParaRPr lang="pt-PT" b="1" dirty="0">
              <a:latin typeface="Arial Narrow" pitchFamily="34" charset="0"/>
            </a:endParaRPr>
          </a:p>
          <a:p>
            <a:pPr marL="0" indent="0" algn="just">
              <a:buNone/>
            </a:pPr>
            <a:endParaRPr lang="pt-PT" dirty="0">
              <a:latin typeface="Arial Narrow" panose="020B0606020202030204" pitchFamily="34" charset="0"/>
            </a:endParaRPr>
          </a:p>
          <a:p>
            <a:endParaRPr lang="pt-PT" sz="2400" dirty="0">
              <a:latin typeface="Arial Narrow" pitchFamily="34" charset="0"/>
            </a:endParaRPr>
          </a:p>
          <a:p>
            <a:endParaRPr lang="pt-PT" dirty="0"/>
          </a:p>
          <a:p>
            <a:endParaRPr lang="pt-PT" b="1" dirty="0"/>
          </a:p>
          <a:p>
            <a:endParaRPr lang="pt-P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520" y="198120"/>
            <a:ext cx="3032760" cy="975360"/>
          </a:xfrm>
        </p:spPr>
        <p:txBody>
          <a:bodyPr>
            <a:normAutofit fontScale="90000"/>
          </a:bodyPr>
          <a:lstStyle/>
          <a:p>
            <a:r>
              <a:rPr lang="pt-PT" b="1" dirty="0">
                <a:solidFill>
                  <a:srgbClr val="FF0000"/>
                </a:solidFill>
              </a:rPr>
              <a:t>P</a:t>
            </a:r>
            <a:r>
              <a:rPr lang="pt-PT" b="1" dirty="0">
                <a:solidFill>
                  <a:schemeClr val="accent2"/>
                </a:solidFill>
              </a:rPr>
              <a:t>E</a:t>
            </a:r>
            <a:r>
              <a:rPr lang="pt-PT" b="1" dirty="0">
                <a:solidFill>
                  <a:schemeClr val="accent4"/>
                </a:solidFill>
              </a:rPr>
              <a:t>S</a:t>
            </a:r>
            <a:r>
              <a:rPr lang="pt-PT" b="1" dirty="0">
                <a:solidFill>
                  <a:schemeClr val="accent6"/>
                </a:solidFill>
              </a:rPr>
              <a:t>S</a:t>
            </a:r>
            <a:r>
              <a:rPr lang="pt-PT" b="1" dirty="0">
                <a:solidFill>
                  <a:schemeClr val="accent1"/>
                </a:solidFill>
              </a:rPr>
              <a:t>O</a:t>
            </a:r>
            <a:r>
              <a:rPr lang="pt-PT" b="1" dirty="0">
                <a:solidFill>
                  <a:srgbClr val="7030A0"/>
                </a:solidFill>
              </a:rPr>
              <a:t>A </a:t>
            </a:r>
            <a:br>
              <a:rPr lang="pt-PT" dirty="0"/>
            </a:br>
            <a:r>
              <a:rPr lang="pt-PT" dirty="0"/>
              <a:t>				</a:t>
            </a:r>
            <a:endParaRPr lang="pt-PT" b="1" dirty="0">
              <a:solidFill>
                <a:srgbClr val="7030A0"/>
              </a:solidFill>
            </a:endParaRPr>
          </a:p>
        </p:txBody>
      </p:sp>
      <p:sp>
        <p:nvSpPr>
          <p:cNvPr id="3" name="Marcador de Posição de Conteúdo 2"/>
          <p:cNvSpPr>
            <a:spLocks noGrp="1"/>
          </p:cNvSpPr>
          <p:nvPr>
            <p:ph idx="1"/>
          </p:nvPr>
        </p:nvSpPr>
        <p:spPr>
          <a:xfrm>
            <a:off x="1188720" y="1356360"/>
            <a:ext cx="6522720" cy="5273040"/>
          </a:xfrm>
        </p:spPr>
        <p:txBody>
          <a:bodyPr>
            <a:normAutofit/>
          </a:bodyPr>
          <a:lstStyle/>
          <a:p>
            <a:pPr>
              <a:buNone/>
            </a:pPr>
            <a:r>
              <a:rPr lang="pt-PT" b="1" dirty="0">
                <a:latin typeface="Andalus" pitchFamily="18" charset="-78"/>
                <a:cs typeface="Andalus" pitchFamily="18" charset="-78"/>
              </a:rPr>
              <a:t>ORIENTAÇÃO SEXUAL: </a:t>
            </a:r>
          </a:p>
          <a:p>
            <a:r>
              <a:rPr lang="pt-PT" dirty="0">
                <a:latin typeface="Andalus" pitchFamily="18" charset="-78"/>
                <a:cs typeface="Andalus" pitchFamily="18" charset="-78"/>
              </a:rPr>
              <a:t>expressão da afetividade/sexualidade, por quem se atrai</a:t>
            </a:r>
          </a:p>
          <a:p>
            <a:endParaRPr lang="pt-PT" dirty="0">
              <a:latin typeface="Andalus" pitchFamily="18" charset="-78"/>
              <a:cs typeface="Andalus" pitchFamily="18" charset="-78"/>
            </a:endParaRPr>
          </a:p>
          <a:p>
            <a:pPr>
              <a:buNone/>
            </a:pPr>
            <a:r>
              <a:rPr lang="pt-PT" b="1" dirty="0">
                <a:latin typeface="Andalus" pitchFamily="18" charset="-78"/>
                <a:cs typeface="Andalus" pitchFamily="18" charset="-78"/>
              </a:rPr>
              <a:t>IDENTIDADE DE GÉNERO:</a:t>
            </a:r>
            <a:r>
              <a:rPr lang="pt-PT" dirty="0">
                <a:latin typeface="Andalus" pitchFamily="18" charset="-78"/>
                <a:cs typeface="Andalus" pitchFamily="18" charset="-78"/>
              </a:rPr>
              <a:t> </a:t>
            </a:r>
          </a:p>
          <a:p>
            <a:r>
              <a:rPr lang="pt-PT" dirty="0">
                <a:latin typeface="Andalus" pitchFamily="18" charset="-78"/>
                <a:cs typeface="Andalus" pitchFamily="18" charset="-78"/>
              </a:rPr>
              <a:t>como a pessoa se considera, se identifica</a:t>
            </a:r>
          </a:p>
          <a:p>
            <a:endParaRPr lang="pt-PT" dirty="0">
              <a:latin typeface="Andalus" pitchFamily="18" charset="-78"/>
              <a:cs typeface="Andalus" pitchFamily="18" charset="-78"/>
            </a:endParaRPr>
          </a:p>
          <a:p>
            <a:pPr>
              <a:buNone/>
            </a:pPr>
            <a:r>
              <a:rPr lang="pt-PT" b="1" dirty="0">
                <a:latin typeface="Andalus" pitchFamily="18" charset="-78"/>
                <a:cs typeface="Andalus" pitchFamily="18" charset="-78"/>
              </a:rPr>
              <a:t>EXPRESSÃO DE GÉNERO</a:t>
            </a:r>
          </a:p>
          <a:p>
            <a:r>
              <a:rPr lang="pt-PT" dirty="0">
                <a:latin typeface="Andalus" pitchFamily="18" charset="-78"/>
                <a:cs typeface="Andalus" pitchFamily="18" charset="-78"/>
              </a:rPr>
              <a:t>como a pessoa expressa o seu género, é percecionada</a:t>
            </a:r>
          </a:p>
          <a:p>
            <a:pPr>
              <a:buNone/>
            </a:pPr>
            <a:endParaRPr lang="pt-PT" b="1" dirty="0">
              <a:latin typeface="Andalus" pitchFamily="18" charset="-78"/>
              <a:cs typeface="Andalus" pitchFamily="18" charset="-78"/>
            </a:endParaRPr>
          </a:p>
          <a:p>
            <a:pPr>
              <a:buNone/>
            </a:pPr>
            <a:r>
              <a:rPr lang="pt-PT" b="1" dirty="0">
                <a:latin typeface="Andalus" pitchFamily="18" charset="-78"/>
                <a:cs typeface="Andalus" pitchFamily="18" charset="-78"/>
              </a:rPr>
              <a:t>SEXO BIOLÓGICO</a:t>
            </a:r>
          </a:p>
          <a:p>
            <a:r>
              <a:rPr lang="pt-PT" dirty="0">
                <a:latin typeface="Andalus" pitchFamily="18" charset="-78"/>
                <a:cs typeface="Andalus" pitchFamily="18" charset="-78"/>
              </a:rPr>
              <a:t>Percecionado pelos órgãos, hormonas, etc.</a:t>
            </a:r>
          </a:p>
        </p:txBody>
      </p:sp>
      <p:pic>
        <p:nvPicPr>
          <p:cNvPr id="5" name="Imagem 4" descr="identidade_genero.jpg"/>
          <p:cNvPicPr>
            <a:picLocks noChangeAspect="1"/>
          </p:cNvPicPr>
          <p:nvPr/>
        </p:nvPicPr>
        <p:blipFill>
          <a:blip r:embed="rId2" cstate="print"/>
          <a:stretch>
            <a:fillRect/>
          </a:stretch>
        </p:blipFill>
        <p:spPr>
          <a:xfrm>
            <a:off x="7315200" y="1225825"/>
            <a:ext cx="4526280" cy="4870671"/>
          </a:xfrm>
          <a:prstGeom prst="rect">
            <a:avLst/>
          </a:prstGeom>
        </p:spPr>
      </p:pic>
    </p:spTree>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Distintivo">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TM10001106[[fn=Distintivo]]</Template>
  <TotalTime>1713</TotalTime>
  <Words>1256</Words>
  <Application>Microsoft Office PowerPoint</Application>
  <PresentationFormat>Ecrã Panorâmico</PresentationFormat>
  <Paragraphs>505</Paragraphs>
  <Slides>29</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29</vt:i4>
      </vt:variant>
    </vt:vector>
  </HeadingPairs>
  <TitlesOfParts>
    <vt:vector size="38" baseType="lpstr">
      <vt:lpstr>Adobe Fangsong Std R</vt:lpstr>
      <vt:lpstr>Andalus</vt:lpstr>
      <vt:lpstr>Arial</vt:lpstr>
      <vt:lpstr>Arial Narrow</vt:lpstr>
      <vt:lpstr>Gill Sans MT</vt:lpstr>
      <vt:lpstr>Gisha</vt:lpstr>
      <vt:lpstr>Impact</vt:lpstr>
      <vt:lpstr>Wingdings</vt:lpstr>
      <vt:lpstr>Distintivo</vt:lpstr>
      <vt:lpstr>Plano de Sessão Ação de sensibilização: Concurso de Ideias Artísticas pela igualdade Data__/__/____      Horário ___/___     Duração: &gt;90min. Público-alvo: __________________     Dinamização:___________________________________ OBJETIVOs: Motivar, Informar e Mobilizar para participação no concurso</vt:lpstr>
      <vt:lpstr> IGUALDADE DE GÉNERO  e VIOLÊNCIA doméstica</vt:lpstr>
      <vt:lpstr>Apresentação do Concurso de IDEIAS artisticas pela igualdade</vt:lpstr>
      <vt:lpstr>Igualdade, género e violência índice</vt:lpstr>
      <vt:lpstr>Apresentação do PowerPoint</vt:lpstr>
      <vt:lpstr>Igualdade e não discriminação</vt:lpstr>
      <vt:lpstr>Apresentação do PowerPoint</vt:lpstr>
      <vt:lpstr>Apresentação do PowerPoint</vt:lpstr>
      <vt:lpstr>PESSOA      </vt:lpstr>
      <vt:lpstr>Apresentação do PowerPoint</vt:lpstr>
      <vt:lpstr>Apresentação do PowerPoint</vt:lpstr>
      <vt:lpstr>Conceitos/debate:     Discriminação, Igualdade, Diversidade</vt:lpstr>
      <vt:lpstr>Apresentação do PowerPoint</vt:lpstr>
      <vt:lpstr>Apresentação do PowerPoint</vt:lpstr>
      <vt:lpstr>Apresentação do PowerPoint</vt:lpstr>
      <vt:lpstr>DESIGUALDADE SALARIAL – GAP SALARIAL </vt:lpstr>
      <vt:lpstr>Apresentação do PowerPoint</vt:lpstr>
      <vt:lpstr>Apresentação do PowerPoint</vt:lpstr>
      <vt:lpstr>Apresentação do PowerPoint</vt:lpstr>
      <vt:lpstr>INVISIBILIDADE SOCIAL e política</vt:lpstr>
      <vt:lpstr>OUTRAS Discriminações e violências</vt:lpstr>
      <vt:lpstr>Apresentação do PowerPoint</vt:lpstr>
      <vt:lpstr>   Formas de VIOLÊNCIA </vt:lpstr>
      <vt:lpstr>   Tipos de VIOLÊNCIA</vt:lpstr>
      <vt:lpstr>Apresentação do PowerPoint</vt:lpstr>
      <vt:lpstr>Apresentação do PowerPoint</vt:lpstr>
      <vt:lpstr>Apresentação do PowerPoint</vt:lpstr>
      <vt:lpstr>Em caso de  Violência Doméstica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PC1</dc:creator>
  <cp:lastModifiedBy>Célia Lavado</cp:lastModifiedBy>
  <cp:revision>133</cp:revision>
  <cp:lastPrinted>2019-03-19T14:51:42Z</cp:lastPrinted>
  <dcterms:created xsi:type="dcterms:W3CDTF">2018-10-01T14:28:09Z</dcterms:created>
  <dcterms:modified xsi:type="dcterms:W3CDTF">2019-03-19T14:51:47Z</dcterms:modified>
</cp:coreProperties>
</file>