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5" r:id="rId6"/>
    <p:sldId id="290" r:id="rId7"/>
    <p:sldId id="291" r:id="rId8"/>
    <p:sldId id="297" r:id="rId9"/>
    <p:sldId id="298" r:id="rId10"/>
    <p:sldId id="292" r:id="rId11"/>
    <p:sldId id="293" r:id="rId12"/>
    <p:sldId id="294" r:id="rId13"/>
    <p:sldId id="295" r:id="rId14"/>
    <p:sldId id="296" r:id="rId15"/>
    <p:sldId id="301" r:id="rId16"/>
    <p:sldId id="300" r:id="rId17"/>
    <p:sldId id="289" r:id="rId18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3595" autoAdjust="0"/>
  </p:normalViewPr>
  <p:slideViewPr>
    <p:cSldViewPr snapToGrid="0">
      <p:cViewPr varScale="1">
        <p:scale>
          <a:sx n="71" d="100"/>
          <a:sy n="71" d="100"/>
        </p:scale>
        <p:origin x="1044" y="54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8E7E15-1EFB-46EB-9F26-D19BA9BE1364}" type="datetime1">
              <a:rPr lang="pt-PT" smtClean="0"/>
              <a:t>21/06/2021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8A06BE-7519-4B21-9E1D-AE6D6E69C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178D5-7CB5-41AC-A371-48A9FB22A360}" type="datetime1">
              <a:rPr lang="pt-PT" smtClean="0"/>
              <a:pPr/>
              <a:t>21/06/2021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9B2C62-FE30-453D-946B-754E9E42C845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/>
              <a:t>Espaçamento entre linhas + Números de página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881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8980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294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9454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544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328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922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638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445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0068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4263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338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13" name="Marcador de Posição da Imagem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pt-PT" noProof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3 Colu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ção da Imagem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Insira o texto</a:t>
            </a:r>
            <a:endParaRPr lang="pt-PT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pt-PT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Marcador de Posição de Conteúdo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Insira o texto</a:t>
            </a:r>
            <a:endParaRPr lang="pt-PT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pt-PT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Marcador de Posição de Conteúdo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Insira o texto</a:t>
            </a:r>
            <a:endParaRPr lang="pt-PT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pt-PT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Marcador de Posição da Data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6DE42B-53E1-4569-84AB-D0258BDD8D06}" type="datetime1">
              <a:rPr lang="pt-PT" smtClean="0"/>
              <a:t>21/06/2021</a:t>
            </a:fld>
            <a:endParaRPr lang="pt-PT" dirty="0"/>
          </a:p>
        </p:txBody>
      </p:sp>
      <p:sp>
        <p:nvSpPr>
          <p:cNvPr id="25" name="Marcador de Posição do Número do Diapositivo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pt-PT" smtClean="0"/>
              <a:pPr rtl="0"/>
              <a:t>‹nº›</a:t>
            </a:fld>
            <a:endParaRPr lang="pt-PT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pt-PT"/>
              <a:t>Clique para adicionar um título</a:t>
            </a:r>
            <a:endParaRPr lang="pt-PT" dirty="0"/>
          </a:p>
        </p:txBody>
      </p:sp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ção da Data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10829FB-87C6-460E-973E-905CECAE5E4E}" type="datetime1">
              <a:rPr lang="pt-PT" noProof="0" smtClean="0"/>
              <a:t>21/06/2021</a:t>
            </a:fld>
            <a:endParaRPr lang="pt-PT" noProof="0"/>
          </a:p>
        </p:txBody>
      </p:sp>
      <p:sp>
        <p:nvSpPr>
          <p:cNvPr id="16" name="Marcador de Posição do Número do Diapositivo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t-PT" noProof="0"/>
              <a:t>Clique para adicionar um título</a:t>
            </a:r>
          </a:p>
        </p:txBody>
      </p:sp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a Imagem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0" name="Marcador de Posição da Imagem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1" name="Marcador de Posição do Texto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PT" noProof="0"/>
              <a:t>01</a:t>
            </a:r>
          </a:p>
        </p:txBody>
      </p:sp>
      <p:sp>
        <p:nvSpPr>
          <p:cNvPr id="12" name="Marcador de Posição do Texto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15" name="Marcador de Posição do Texto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PT" noProof="0"/>
              <a:t>Clique para editar os Estilos de título do modelo global</a:t>
            </a:r>
          </a:p>
        </p:txBody>
      </p:sp>
      <p:sp>
        <p:nvSpPr>
          <p:cNvPr id="20" name="Marcador de Posição da Data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1784302-38CE-4BA1-95FE-78CED37FD413}" type="datetime1">
              <a:rPr lang="pt-PT" noProof="0" smtClean="0"/>
              <a:t>21/06/2021</a:t>
            </a:fld>
            <a:endParaRPr lang="pt-PT" noProof="0"/>
          </a:p>
        </p:txBody>
      </p:sp>
      <p:sp>
        <p:nvSpPr>
          <p:cNvPr id="21" name="Marcador de Posição do Número do Diapositivo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pt-PT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ção do Texto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35" name="Marcador de Posição da Data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524F1E-A94F-48A7-B4A1-90E340CA4ABB}" type="datetime1">
              <a:rPr lang="pt-PT" noProof="0" smtClean="0"/>
              <a:t>21/06/2021</a:t>
            </a:fld>
            <a:endParaRPr lang="pt-PT" noProof="0"/>
          </a:p>
        </p:txBody>
      </p:sp>
      <p:sp>
        <p:nvSpPr>
          <p:cNvPr id="36" name="Marcador de Posição do Número do Diapositivo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pt-PT" noProof="0"/>
              <a:t>Clique para editar o estilo do título do Modelo Global</a:t>
            </a:r>
          </a:p>
        </p:txBody>
      </p:sp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ção da Imagem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6" name="Marcador de Posição da Imagem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4" name="Marcador de Posição da Imagem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3" name="Marcador de Posição do Texto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01</a:t>
            </a:r>
          </a:p>
        </p:txBody>
      </p:sp>
      <p:sp>
        <p:nvSpPr>
          <p:cNvPr id="19" name="Marcador de Posição do Texto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30" name="Marcador de Posição da Data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904471A-C26A-47CF-8487-5AF430A613EF}" type="datetime1">
              <a:rPr lang="pt-PT" noProof="0" smtClean="0"/>
              <a:t>21/06/2021</a:t>
            </a:fld>
            <a:endParaRPr lang="pt-PT" noProof="0"/>
          </a:p>
        </p:txBody>
      </p:sp>
      <p:sp>
        <p:nvSpPr>
          <p:cNvPr id="31" name="Marcador de Posição do Número do Diapositivo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pt-PT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cçã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exto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PT" noProof="0"/>
              <a:t>02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pt-PT" noProof="0"/>
              <a:t>Clique para editar 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e Tabe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ção da Data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BD93460-1BAD-42BD-935A-A25C56168AD9}" type="datetime1">
              <a:rPr lang="pt-PT" noProof="0" smtClean="0"/>
              <a:t>21/06/2021</a:t>
            </a:fld>
            <a:endParaRPr lang="pt-PT" noProof="0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ção da Data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4870FC0-D81C-48D0-8493-3E66CF372E04}" type="datetime1">
              <a:rPr lang="pt-PT" noProof="0" smtClean="0"/>
              <a:t>21/06/2021</a:t>
            </a:fld>
            <a:endParaRPr lang="pt-PT" noProof="0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pic>
        <p:nvPicPr>
          <p:cNvPr id="4" name="Imagem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Cronológic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ção da Data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48ABBCA-ADBA-4787-AC9D-2B4FB3EC5FA9}" type="datetime1">
              <a:rPr lang="pt-PT" noProof="0" smtClean="0"/>
              <a:t>21/06/2021</a:t>
            </a:fld>
            <a:endParaRPr lang="pt-PT" noProof="0"/>
          </a:p>
        </p:txBody>
      </p:sp>
      <p:sp>
        <p:nvSpPr>
          <p:cNvPr id="16" name="Marcador de Posição do Número do Diapositivo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ção do Texto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01</a:t>
            </a:r>
          </a:p>
        </p:txBody>
      </p:sp>
      <p:sp>
        <p:nvSpPr>
          <p:cNvPr id="21" name="Marcador de Posição da Imagem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2" name="Marcador de Posição da Imagem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3" name="Marcador de Posição da Imagem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4" name="Marcador de Posição da Imagem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5" name="Marcador de Posição da Imagem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30" name="Marcador de Posição da Data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AC8E3EF-F331-4A25-A5C1-85D1F6286A51}" type="datetime1">
              <a:rPr lang="pt-PT" noProof="0" smtClean="0"/>
              <a:t>21/06/2021</a:t>
            </a:fld>
            <a:endParaRPr lang="pt-PT" noProof="0"/>
          </a:p>
        </p:txBody>
      </p:sp>
      <p:sp>
        <p:nvSpPr>
          <p:cNvPr id="31" name="Marcador de Posição do Número do Diapositivo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pt-PT" noProof="0"/>
              <a:t>Clique para editar o estilo do título do Modelo Global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Nome</a:t>
            </a:r>
          </a:p>
          <a:p>
            <a:pPr lvl="0" rtl="0"/>
            <a:r>
              <a:rPr lang="pt-PT" noProof="0"/>
              <a:t>Título</a:t>
            </a:r>
          </a:p>
        </p:txBody>
      </p:sp>
      <p:sp>
        <p:nvSpPr>
          <p:cNvPr id="26" name="Marcador de Posição do Texto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Nome</a:t>
            </a:r>
          </a:p>
          <a:p>
            <a:pPr lvl="0" rtl="0"/>
            <a:r>
              <a:rPr lang="pt-PT" noProof="0"/>
              <a:t>Título</a:t>
            </a:r>
          </a:p>
        </p:txBody>
      </p:sp>
      <p:sp>
        <p:nvSpPr>
          <p:cNvPr id="27" name="Marcador de Posição do Texto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Nome</a:t>
            </a:r>
          </a:p>
          <a:p>
            <a:pPr lvl="0" rtl="0"/>
            <a:r>
              <a:rPr lang="pt-PT" noProof="0"/>
              <a:t>Título</a:t>
            </a:r>
          </a:p>
        </p:txBody>
      </p:sp>
      <p:sp>
        <p:nvSpPr>
          <p:cNvPr id="28" name="Marcador de Posição do Texto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Nome</a:t>
            </a:r>
          </a:p>
          <a:p>
            <a:pPr lvl="0" rtl="0"/>
            <a:r>
              <a:rPr lang="pt-PT" noProof="0"/>
              <a:t>Título</a:t>
            </a:r>
          </a:p>
        </p:txBody>
      </p:sp>
      <p:sp>
        <p:nvSpPr>
          <p:cNvPr id="29" name="Marcador de Posição do Texto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Nome</a:t>
            </a:r>
          </a:p>
          <a:p>
            <a:pPr lvl="0" rtl="0"/>
            <a:r>
              <a:rPr lang="pt-PT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e 1Colu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a Imagem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pt-PT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Clique para editar os estilos do texto de Modelo Global</a:t>
            </a:r>
          </a:p>
        </p:txBody>
      </p:sp>
      <p:sp>
        <p:nvSpPr>
          <p:cNvPr id="17" name="Marcador de Posição da Data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F673D5-0841-42C9-95F7-7AC640BFA718}" type="datetime1">
              <a:rPr lang="pt-PT" noProof="0" smtClean="0"/>
              <a:t>21/06/2021</a:t>
            </a:fld>
            <a:endParaRPr lang="pt-PT" noProof="0"/>
          </a:p>
        </p:txBody>
      </p:sp>
      <p:sp>
        <p:nvSpPr>
          <p:cNvPr id="18" name="Marcador de Posição do Número do Diapositivo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t-PT" noProof="0"/>
              <a:t>Clique para adicionar um título</a:t>
            </a:r>
          </a:p>
        </p:txBody>
      </p:sp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9116063-2464-47D4-8B55-C92D5241CA47}" type="datetime1">
              <a:rPr lang="pt-PT" noProof="0" smtClean="0"/>
              <a:t>21/06/2021</a:t>
            </a:fld>
            <a:endParaRPr lang="pt-PT" noProof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vdRbTu9wUm48w8HSA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o Texto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6"/>
            <a:ext cx="3222058" cy="1285291"/>
          </a:xfrm>
        </p:spPr>
        <p:txBody>
          <a:bodyPr rtlCol="0"/>
          <a:lstStyle/>
          <a:p>
            <a:pPr rtl="0"/>
            <a:r>
              <a:rPr lang="pt-PT" dirty="0"/>
              <a:t>24 de setembro de 20XX</a:t>
            </a:r>
          </a:p>
          <a:p>
            <a:pPr rtl="0"/>
            <a:r>
              <a:rPr lang="pt-PT" dirty="0"/>
              <a:t>Equipa de Sucesso de Clientes</a:t>
            </a:r>
          </a:p>
          <a:p>
            <a:pPr rtl="0"/>
            <a:endParaRPr lang="pt-PT" dirty="0"/>
          </a:p>
        </p:txBody>
      </p:sp>
      <p:pic>
        <p:nvPicPr>
          <p:cNvPr id="6" name="Marcador de Posição da Imagem 5" descr="Uma imagem com interior, pessoa, vegetal, fresco&#10;&#10;Descrição gerada automaticamente">
            <a:extLst>
              <a:ext uri="{FF2B5EF4-FFF2-40B4-BE49-F238E27FC236}">
                <a16:creationId xmlns:a16="http://schemas.microsoft.com/office/drawing/2014/main" id="{6B427B47-2938-4D94-AA2A-96369C9624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232" r="21232"/>
          <a:stretch>
            <a:fillRect/>
          </a:stretch>
        </p:blipFill>
        <p:spPr>
          <a:xfrm>
            <a:off x="6221413" y="0"/>
            <a:ext cx="5970587" cy="6918057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420CA03-76B1-4749-A777-30FCD05E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1C79857-612F-4C7A-ACFC-C56C7E6906F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94523"/>
            <a:ext cx="4046855" cy="12763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B16EE4F-E9EE-4617-85B9-7DA5F7D0395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" y="1997519"/>
            <a:ext cx="4941888" cy="4761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10</a:t>
            </a:fld>
            <a:endParaRPr lang="pt-PT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D03004B-29DB-45BD-B902-565650C2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4" y="1746246"/>
            <a:ext cx="7944497" cy="5111754"/>
          </a:xfrm>
        </p:spPr>
        <p:txBody>
          <a:bodyPr>
            <a:normAutofit/>
          </a:bodyPr>
          <a:lstStyle/>
          <a:p>
            <a:r>
              <a:rPr lang="pt-PT" b="1" dirty="0"/>
              <a:t>Consultoria especializada</a:t>
            </a:r>
            <a:br>
              <a:rPr lang="pt-PT" dirty="0"/>
            </a:br>
            <a:r>
              <a:rPr lang="pt-PT" dirty="0"/>
              <a:t>Visitas técnicas e consultoria aos membros da RDM, elaboração de planos individuais de melhoria contínua e acompanhamento técnico.</a:t>
            </a:r>
            <a:br>
              <a:rPr lang="pt-PT" dirty="0"/>
            </a:br>
            <a:br>
              <a:rPr lang="pt-PT" dirty="0"/>
            </a:br>
            <a:r>
              <a:rPr lang="pt-PT" b="1" dirty="0"/>
              <a:t>Assistência Técnica </a:t>
            </a:r>
            <a:r>
              <a:rPr lang="pt-PT" dirty="0"/>
              <a:t>- Técnico </a:t>
            </a:r>
            <a:r>
              <a:rPr lang="pt-PT" dirty="0" err="1"/>
              <a:t>Sup</a:t>
            </a:r>
            <a:r>
              <a:rPr lang="pt-PT" dirty="0"/>
              <a:t>. de Turismo</a:t>
            </a:r>
            <a:br>
              <a:rPr lang="pt-PT" dirty="0"/>
            </a:br>
            <a:r>
              <a:rPr lang="pt-PT" dirty="0"/>
              <a:t>Definição e coordenação da estratégia de Marketing Territorial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93E7C86-99D2-4D8F-A960-8B16E2001A0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BD2243-28F4-4C63-9FEA-4B4ECCD2FB01}"/>
              </a:ext>
            </a:extLst>
          </p:cNvPr>
          <p:cNvSpPr txBox="1"/>
          <p:nvPr/>
        </p:nvSpPr>
        <p:spPr>
          <a:xfrm>
            <a:off x="3882189" y="1161471"/>
            <a:ext cx="5269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/>
              <a:t>Principais linhas de ação</a:t>
            </a:r>
          </a:p>
        </p:txBody>
      </p:sp>
    </p:spTree>
    <p:extLst>
      <p:ext uri="{BB962C8B-B14F-4D97-AF65-F5344CB8AC3E}">
        <p14:creationId xmlns:p14="http://schemas.microsoft.com/office/powerpoint/2010/main" val="182489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11</a:t>
            </a:fld>
            <a:endParaRPr lang="pt-PT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D03004B-29DB-45BD-B902-565650C2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4" y="1746246"/>
            <a:ext cx="7944497" cy="5111754"/>
          </a:xfrm>
        </p:spPr>
        <p:txBody>
          <a:bodyPr>
            <a:normAutofit/>
          </a:bodyPr>
          <a:lstStyle/>
          <a:p>
            <a:r>
              <a:rPr lang="pt-PT" b="1" dirty="0"/>
              <a:t>Consultoria especializada</a:t>
            </a:r>
            <a:br>
              <a:rPr lang="pt-PT" dirty="0"/>
            </a:br>
            <a:r>
              <a:rPr lang="pt-PT" dirty="0"/>
              <a:t>Visitas técnicas e consultoria aos membros da RDM, elaboração de planos individuais de melhoria contínua e acompanhamento técnico.</a:t>
            </a:r>
            <a:br>
              <a:rPr lang="pt-PT" dirty="0"/>
            </a:br>
            <a:br>
              <a:rPr lang="pt-PT" dirty="0"/>
            </a:br>
            <a:r>
              <a:rPr lang="pt-PT" b="1" dirty="0"/>
              <a:t>Assistência Técnica </a:t>
            </a:r>
            <a:r>
              <a:rPr lang="pt-PT" dirty="0"/>
              <a:t>- Técnico </a:t>
            </a:r>
            <a:r>
              <a:rPr lang="pt-PT" dirty="0" err="1"/>
              <a:t>Sup</a:t>
            </a:r>
            <a:r>
              <a:rPr lang="pt-PT" dirty="0"/>
              <a:t>. de Turismo</a:t>
            </a:r>
            <a:br>
              <a:rPr lang="pt-PT" dirty="0"/>
            </a:br>
            <a:r>
              <a:rPr lang="pt-PT" dirty="0"/>
              <a:t>Definição e coordenação da estratégia de Marketing Territorial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93E7C86-99D2-4D8F-A960-8B16E2001A0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BD2243-28F4-4C63-9FEA-4B4ECCD2FB01}"/>
              </a:ext>
            </a:extLst>
          </p:cNvPr>
          <p:cNvSpPr txBox="1"/>
          <p:nvPr/>
        </p:nvSpPr>
        <p:spPr>
          <a:xfrm>
            <a:off x="3882189" y="1161471"/>
            <a:ext cx="5269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/>
              <a:t>Principais linhas de ação</a:t>
            </a:r>
          </a:p>
        </p:txBody>
      </p:sp>
    </p:spTree>
    <p:extLst>
      <p:ext uri="{BB962C8B-B14F-4D97-AF65-F5344CB8AC3E}">
        <p14:creationId xmlns:p14="http://schemas.microsoft.com/office/powerpoint/2010/main" val="71803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0" y="-20909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12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93E7C86-99D2-4D8F-A960-8B16E2001A0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3E40FC4-6C53-49EB-9635-8B2A9071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607" y="1946233"/>
            <a:ext cx="5819828" cy="44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Síntes</a:t>
            </a:r>
            <a:r>
              <a:rPr lang="pt-PT" altLang="pt-PT" sz="2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das vantagens para as empresas</a:t>
            </a:r>
            <a:endParaRPr kumimoji="0" lang="pt-PT" altLang="pt-P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39FC75-D7F5-4C8B-A558-247E80BECD8B}"/>
              </a:ext>
            </a:extLst>
          </p:cNvPr>
          <p:cNvSpPr txBox="1"/>
          <p:nvPr/>
        </p:nvSpPr>
        <p:spPr>
          <a:xfrm>
            <a:off x="770561" y="2537410"/>
            <a:ext cx="85448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dirty="0"/>
              <a:t>Integração na plataforma “Feira da Dieta Mediterrânica on-line”</a:t>
            </a:r>
          </a:p>
          <a:p>
            <a:pPr marL="285750" indent="-285750">
              <a:buFontTx/>
              <a:buChar char="-"/>
            </a:pPr>
            <a:r>
              <a:rPr lang="pt-PT" dirty="0"/>
              <a:t>Elaboração de um “portfolio” digital de bens e serviços </a:t>
            </a:r>
          </a:p>
          <a:p>
            <a:pPr marL="285750" indent="-285750">
              <a:buFontTx/>
              <a:buChar char="-"/>
            </a:pPr>
            <a:r>
              <a:rPr lang="pt-PT" dirty="0"/>
              <a:t>Promoção e comercialização de produtos e serviços todo o ano</a:t>
            </a:r>
          </a:p>
          <a:p>
            <a:pPr marL="285750" indent="-285750">
              <a:buFontTx/>
              <a:buChar char="-"/>
            </a:pPr>
            <a:r>
              <a:rPr lang="pt-PT" dirty="0"/>
              <a:t>Participação nas feiras/festas +ALGARVE em toda a região</a:t>
            </a:r>
          </a:p>
          <a:p>
            <a:pPr marL="285750" indent="-285750">
              <a:buFontTx/>
              <a:buChar char="-"/>
            </a:pPr>
            <a:r>
              <a:rPr lang="pt-PT" dirty="0"/>
              <a:t>Participação na Feira da Dieta Mediterrânica em Tavira</a:t>
            </a:r>
          </a:p>
          <a:p>
            <a:pPr marL="285750" indent="-285750">
              <a:buFontTx/>
              <a:buChar char="-"/>
            </a:pPr>
            <a:r>
              <a:rPr lang="pt-PT" dirty="0"/>
              <a:t>Beneficiar de consultoria especializada e de um plano de melhoria</a:t>
            </a:r>
          </a:p>
          <a:p>
            <a:pPr marL="285750" indent="-285750">
              <a:buFontTx/>
              <a:buChar char="-"/>
            </a:pPr>
            <a:r>
              <a:rPr lang="pt-PT" dirty="0"/>
              <a:t>Produtos e serviços representados nas feiras nacionais e internacionais</a:t>
            </a:r>
          </a:p>
          <a:p>
            <a:pPr marL="285750" indent="-285750">
              <a:buFontTx/>
              <a:buChar char="-"/>
            </a:pPr>
            <a:r>
              <a:rPr lang="pt-PT" dirty="0"/>
              <a:t>Integrar as rotas locais e regionais a construir e promover</a:t>
            </a:r>
          </a:p>
          <a:p>
            <a:pPr marL="285750" indent="-285750">
              <a:buFontTx/>
              <a:buChar char="-"/>
            </a:pPr>
            <a:r>
              <a:rPr lang="pt-PT" dirty="0"/>
              <a:t>Participar no “Onde Fica…? O melhor do Mediterrâneo!”</a:t>
            </a:r>
          </a:p>
          <a:p>
            <a:pPr marL="285750" indent="-285750">
              <a:buFontTx/>
              <a:buChar char="-"/>
            </a:pPr>
            <a:r>
              <a:rPr lang="pt-PT" dirty="0"/>
              <a:t>Participar nas </a:t>
            </a:r>
            <a:r>
              <a:rPr lang="pt-PT" dirty="0" err="1"/>
              <a:t>Fam</a:t>
            </a:r>
            <a:r>
              <a:rPr lang="pt-PT" dirty="0"/>
              <a:t> Trips e </a:t>
            </a:r>
            <a:r>
              <a:rPr lang="pt-PT" dirty="0" err="1"/>
              <a:t>Press</a:t>
            </a:r>
            <a:r>
              <a:rPr lang="pt-PT" dirty="0"/>
              <a:t> Trips</a:t>
            </a:r>
          </a:p>
          <a:p>
            <a:pPr marL="285750" indent="-285750">
              <a:buFontTx/>
              <a:buChar char="-"/>
            </a:pPr>
            <a:r>
              <a:rPr lang="pt-PT" dirty="0"/>
              <a:t>Apoio técnico permanente</a:t>
            </a:r>
          </a:p>
          <a:p>
            <a:r>
              <a:rPr lang="pt-PT" dirty="0"/>
              <a:t>Beneficiar de isto tudo com 70% de financiamento do CRESC!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545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13</a:t>
            </a:fld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93E7C86-99D2-4D8F-A960-8B16E2001A0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BD2243-28F4-4C63-9FEA-4B4ECCD2FB01}"/>
              </a:ext>
            </a:extLst>
          </p:cNvPr>
          <p:cNvSpPr txBox="1"/>
          <p:nvPr/>
        </p:nvSpPr>
        <p:spPr>
          <a:xfrm>
            <a:off x="3882189" y="1161471"/>
            <a:ext cx="5269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/>
              <a:t>Principais linhas de ação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8B2F0DA-947D-4043-812B-D5E3D157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CC4A0F6-1062-4F94-B201-E6D5F2988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00583"/>
              </p:ext>
            </p:extLst>
          </p:nvPr>
        </p:nvGraphicFramePr>
        <p:xfrm>
          <a:off x="1261129" y="2632682"/>
          <a:ext cx="8404228" cy="2298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4947">
                  <a:extLst>
                    <a:ext uri="{9D8B030D-6E8A-4147-A177-3AD203B41FA5}">
                      <a16:colId xmlns:a16="http://schemas.microsoft.com/office/drawing/2014/main" val="172625780"/>
                    </a:ext>
                  </a:extLst>
                </a:gridCol>
                <a:gridCol w="2179281">
                  <a:extLst>
                    <a:ext uri="{9D8B030D-6E8A-4147-A177-3AD203B41FA5}">
                      <a16:colId xmlns:a16="http://schemas.microsoft.com/office/drawing/2014/main" val="716673683"/>
                    </a:ext>
                  </a:extLst>
                </a:gridCol>
              </a:tblGrid>
              <a:tr h="798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400" dirty="0">
                          <a:effectLst/>
                        </a:rPr>
                        <a:t>Investimento + ALGARVE Total na região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400">
                          <a:effectLst/>
                        </a:rPr>
                        <a:t>366 267,77 € </a:t>
                      </a:r>
                      <a:endParaRPr lang="pt-P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7988055"/>
                  </a:ext>
                </a:extLst>
              </a:tr>
              <a:tr h="7499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PADRE - CRESC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256 387,44 €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6744446"/>
                  </a:ext>
                </a:extLst>
              </a:tr>
              <a:tr h="749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400" dirty="0">
                          <a:effectLst/>
                        </a:rPr>
                        <a:t>Contrapartida (30%)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400" dirty="0">
                          <a:effectLst/>
                        </a:rPr>
                        <a:t>109 880,33 € 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3557324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369220D-9D97-4095-8EDC-354F7209D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129" y="2143904"/>
            <a:ext cx="4871960" cy="72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Síntese do investimento e do cofinanciamento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0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14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0FCE1FE-A121-4A9A-B6DD-4FA01DD1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70" y="2870199"/>
            <a:ext cx="5181486" cy="2242441"/>
          </a:xfrm>
        </p:spPr>
        <p:txBody>
          <a:bodyPr>
            <a:normAutofit fontScale="90000"/>
          </a:bodyPr>
          <a:lstStyle/>
          <a:p>
            <a:r>
              <a:rPr lang="pt-PT" dirty="0"/>
              <a:t>Obrigado pela vossa atenção!</a:t>
            </a:r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89F07BCB-BBA8-41DD-BDD4-62491965E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70" y="1947381"/>
            <a:ext cx="9547689" cy="678815"/>
          </a:xfrm>
        </p:spPr>
        <p:txBody>
          <a:bodyPr>
            <a:normAutofit/>
          </a:bodyPr>
          <a:lstStyle/>
          <a:p>
            <a:r>
              <a:rPr lang="pt-PT" dirty="0"/>
              <a:t>Candidaturas: </a:t>
            </a:r>
            <a:r>
              <a:rPr lang="pt-PT" dirty="0">
                <a:hlinkClick r:id="rId5"/>
              </a:rPr>
              <a:t>https://forms.gle/vdRbTu9wUm48w8HSA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422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D03004B-29DB-45BD-B902-565650C2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4" y="1746246"/>
            <a:ext cx="7944497" cy="4740736"/>
          </a:xfrm>
        </p:spPr>
        <p:txBody>
          <a:bodyPr>
            <a:normAutofit fontScale="90000"/>
          </a:bodyPr>
          <a:lstStyle/>
          <a:p>
            <a:r>
              <a:rPr lang="pt-PT" dirty="0"/>
              <a:t>Preparar a retoma!</a:t>
            </a:r>
            <a:br>
              <a:rPr lang="pt-PT" dirty="0"/>
            </a:br>
            <a:r>
              <a:rPr lang="pt-PT" dirty="0"/>
              <a:t>Após mais de três anos de trabalho voluntário, dinamizando a Rota da Dieta Mediterrânica e algumas atividades de promoção, tal como o “Onde Fica?… o melhor do mediterrâneo!”, foi aprovada pelo CRESC- PADRE, a candidatura “+Algarve Um estilo de vida Mediterrânico”, com o objetivo um investir mais de 366 mil euros na preparação da retoma económica da região no período pós-covid, capacitando e apoiando os municípios e os seus operadores económicos para estruturarem uma oferta robusta, bem organizada, dinâmica, capaz de gerar atração turística nacional e internacional durante a época baixa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1D52E91-7DF0-4B29-BD86-09F18EA2DD9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F21151D-1CF5-4E82-9793-EAA7976A4E7F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05" y="1746246"/>
            <a:ext cx="2743200" cy="112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3</a:t>
            </a:fld>
            <a:endParaRPr lang="pt-PT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D03004B-29DB-45BD-B902-565650C2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4" y="1746246"/>
            <a:ext cx="7944497" cy="5111754"/>
          </a:xfrm>
        </p:spPr>
        <p:txBody>
          <a:bodyPr>
            <a:normAutofit fontScale="90000"/>
          </a:bodyPr>
          <a:lstStyle/>
          <a:p>
            <a:r>
              <a:rPr lang="pt-PT" dirty="0"/>
              <a:t>O plano de ação aprovado resulta das prioridades que os membros da RDM, públicos e privados, assinalaram como prioritários, destacando a promoção (marketing territorial) como mais importante, bem como o apoio técnico ao desenvolvimento de novos produtos turísticos complexos, adaptados aos mais recentes desafios na procura nacional e internacional e suportados pelos recursos endógenos. </a:t>
            </a:r>
            <a:br>
              <a:rPr lang="pt-PT" dirty="0"/>
            </a:br>
            <a:r>
              <a:rPr lang="pt-PT" dirty="0"/>
              <a:t>Foi essa a aposta desta estratégia de marketing territorial e de reforço da capacitação de todos os parceiros para a construção de um destino turístico único, diversificado e suportado pelo que de melhor, o litoral, o barrocal, a serra, o barlavento e o sotavento têm para oferecer.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93E7C86-99D2-4D8F-A960-8B16E2001A0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181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4</a:t>
            </a:fld>
            <a:endParaRPr lang="pt-PT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D03004B-29DB-45BD-B902-565650C2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4" y="1746246"/>
            <a:ext cx="8212199" cy="5111754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+ Algarve Local - Promoção Regional</a:t>
            </a:r>
            <a:br>
              <a:rPr lang="pt-PT" dirty="0"/>
            </a:br>
            <a:r>
              <a:rPr lang="pt-PT" dirty="0"/>
              <a:t>Desenvolvimento de um ciclo de Feiras/Festas, itinerante por todos os Municípios do Algarve participantes, de forma a promover cada município e o território do Algarve, numa celebração do estilo de vida mediterrânico e do diálogo entre o interior e o litoral. </a:t>
            </a:r>
            <a:br>
              <a:rPr lang="pt-PT" dirty="0"/>
            </a:br>
            <a:r>
              <a:rPr lang="pt-PT" sz="1800" dirty="0"/>
              <a:t>(Design e produção do Stand, produtos, atividades de animação, ateliers, workshops, oficinas práticas temáticas). </a:t>
            </a:r>
            <a:br>
              <a:rPr lang="pt-PT" dirty="0"/>
            </a:br>
            <a:r>
              <a:rPr lang="pt-PT" dirty="0"/>
              <a:t>Esta celebração do estilo de vida Mediterrânico é prolongada no tempo e no espaço pela “Feira da Dieta Mediterrânica Virtual”, em formato on-line, servindo de plataforma de promoção e comercialização bilingue, durante todo o ano, dos produtos, serviços, eventos e locais mais significativos para o estilo de vida mediterrânico.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93E7C86-99D2-4D8F-A960-8B16E2001A0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BD2243-28F4-4C63-9FEA-4B4ECCD2FB01}"/>
              </a:ext>
            </a:extLst>
          </p:cNvPr>
          <p:cNvSpPr txBox="1"/>
          <p:nvPr/>
        </p:nvSpPr>
        <p:spPr>
          <a:xfrm>
            <a:off x="3882189" y="1161471"/>
            <a:ext cx="5269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/>
              <a:t>Principais linhas de ação</a:t>
            </a:r>
          </a:p>
        </p:txBody>
      </p:sp>
    </p:spTree>
    <p:extLst>
      <p:ext uri="{BB962C8B-B14F-4D97-AF65-F5344CB8AC3E}">
        <p14:creationId xmlns:p14="http://schemas.microsoft.com/office/powerpoint/2010/main" val="50777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5</a:t>
            </a:fld>
            <a:endParaRPr lang="pt-PT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D03004B-29DB-45BD-B902-565650C2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4" y="1746246"/>
            <a:ext cx="7944497" cy="5111754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+ Algarve Local - Promoção Regional</a:t>
            </a:r>
            <a:br>
              <a:rPr lang="pt-PT" dirty="0"/>
            </a:br>
            <a:r>
              <a:rPr lang="pt-PT" dirty="0"/>
              <a:t>O ciclo de itinerâncias percorrerá todos os municípios do Algarve que integrarem neste projeto, em eventos onde será vivenciada toda a riqueza e diversidade da baixa densidade do Algarve e onde deverão decorrer as seguintes atividades, segundo as especificidades de cada território:</a:t>
            </a:r>
            <a:br>
              <a:rPr lang="pt-PT" dirty="0"/>
            </a:br>
            <a:r>
              <a:rPr lang="pt-PT" dirty="0"/>
              <a:t>	Demonstrações Gastronómicas;</a:t>
            </a:r>
            <a:br>
              <a:rPr lang="pt-PT" dirty="0"/>
            </a:br>
            <a:r>
              <a:rPr lang="pt-PT" dirty="0"/>
              <a:t>	Visitas acompanhadas ligando recursos integrados ou a integrar na RDM: “Onde Fica... o Melhor do Mediterrânico? envolvendo membros ativos da RDM, que desenvolvem atividades nas suas unidades.</a:t>
            </a:r>
            <a:br>
              <a:rPr lang="pt-PT" dirty="0"/>
            </a:br>
            <a:r>
              <a:rPr lang="pt-PT" dirty="0"/>
              <a:t>	Trabalho de artesãos ao vivo;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93E7C86-99D2-4D8F-A960-8B16E2001A0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BD2243-28F4-4C63-9FEA-4B4ECCD2FB01}"/>
              </a:ext>
            </a:extLst>
          </p:cNvPr>
          <p:cNvSpPr txBox="1"/>
          <p:nvPr/>
        </p:nvSpPr>
        <p:spPr>
          <a:xfrm>
            <a:off x="3882189" y="1161471"/>
            <a:ext cx="5269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/>
              <a:t>Principais linhas de ação</a:t>
            </a:r>
          </a:p>
        </p:txBody>
      </p:sp>
    </p:spTree>
    <p:extLst>
      <p:ext uri="{BB962C8B-B14F-4D97-AF65-F5344CB8AC3E}">
        <p14:creationId xmlns:p14="http://schemas.microsoft.com/office/powerpoint/2010/main" val="180839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6</a:t>
            </a:fld>
            <a:endParaRPr lang="pt-PT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D03004B-29DB-45BD-B902-565650C2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4" y="1746246"/>
            <a:ext cx="9336915" cy="5111754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+ Algarve Local - Promoção Regional </a:t>
            </a:r>
            <a:r>
              <a:rPr lang="pt-PT" dirty="0"/>
              <a:t>- Oficinas para os participantes e visitantes:</a:t>
            </a:r>
            <a:br>
              <a:rPr lang="pt-PT" dirty="0"/>
            </a:br>
            <a:r>
              <a:rPr lang="pt-PT" sz="1300" dirty="0"/>
              <a:t>• “De roda do tacho” - Gastronómicas: Onde os intervenientes, devem participar ativamente na confeção de um prato típico ou de doce típico ou utilização de alimentos menos usados na atual cozinha, entre outros;</a:t>
            </a:r>
            <a:br>
              <a:rPr lang="pt-PT" sz="1300" dirty="0"/>
            </a:br>
            <a:r>
              <a:rPr lang="pt-PT" sz="1300" dirty="0"/>
              <a:t>• “De instrumento na mão” - Os intervenientes devem participar ativamente na confeção de produtos artesanais, aprender os vários usos possíveis para a mesma peça, modernizar uma peça típica para o seu uso pessoal.</a:t>
            </a:r>
            <a:br>
              <a:rPr lang="pt-PT" sz="1300" dirty="0"/>
            </a:br>
            <a:r>
              <a:rPr lang="pt-PT" sz="1300" dirty="0"/>
              <a:t>• “Entre trilhos” - Culturais ou Naturais: Aqui os participantes deverão realizar uma visita acompanhada à zona envolvente de onde decorre o evento.</a:t>
            </a:r>
            <a:br>
              <a:rPr lang="pt-PT" sz="1300" dirty="0"/>
            </a:br>
            <a:r>
              <a:rPr lang="pt-PT" sz="1300" dirty="0"/>
              <a:t>• “Vamos dar um pezinho?” - Danças tradicionais: Os participantes vão poder conhecer as danças tradicionais, aprendendo a dançar com os profissionais locais;</a:t>
            </a:r>
            <a:br>
              <a:rPr lang="pt-PT" sz="1300" dirty="0"/>
            </a:br>
            <a:r>
              <a:rPr lang="pt-PT" sz="1300" dirty="0"/>
              <a:t>• “Olha a modinha” - Cantigas Tradicionais: Os participantes irão conhecer o reportório de cantigas tradicionais Algarvias, que tendem a desaparecer.</a:t>
            </a:r>
            <a:br>
              <a:rPr lang="pt-PT" sz="1300" dirty="0"/>
            </a:br>
            <a:r>
              <a:rPr lang="pt-PT" sz="1300" dirty="0"/>
              <a:t>• “Como eles passam…”: de forma a transmitir ensinamentos dos mais antigos para os mais novos, pretende-se desenvolver atividades especiais para crianças onde os mais antigos ensinam os mais novos na sua arte.</a:t>
            </a:r>
            <a:br>
              <a:rPr lang="pt-PT" sz="1300" dirty="0"/>
            </a:br>
            <a:r>
              <a:rPr lang="pt-PT" sz="1300" dirty="0"/>
              <a:t>• “Era uma vez…”: Contador de histórias - Em cada localidade onde se vai realizar o evento, teremos um contador de histórias que reflita a história da região.</a:t>
            </a:r>
            <a:br>
              <a:rPr lang="pt-PT" sz="1300" dirty="0"/>
            </a:br>
            <a:r>
              <a:rPr lang="pt-PT" sz="1300" dirty="0"/>
              <a:t>• “Jogos que não se jogam”: Em parceria com associações locais, pretende-se desenvolver pequenos torneios de jogos tradicionais..	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93E7C86-99D2-4D8F-A960-8B16E2001A0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BD2243-28F4-4C63-9FEA-4B4ECCD2FB01}"/>
              </a:ext>
            </a:extLst>
          </p:cNvPr>
          <p:cNvSpPr txBox="1"/>
          <p:nvPr/>
        </p:nvSpPr>
        <p:spPr>
          <a:xfrm>
            <a:off x="3882189" y="1161471"/>
            <a:ext cx="5269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/>
              <a:t>Principais linhas de ação</a:t>
            </a:r>
          </a:p>
        </p:txBody>
      </p:sp>
    </p:spTree>
    <p:extLst>
      <p:ext uri="{BB962C8B-B14F-4D97-AF65-F5344CB8AC3E}">
        <p14:creationId xmlns:p14="http://schemas.microsoft.com/office/powerpoint/2010/main" val="25269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7</a:t>
            </a:fld>
            <a:endParaRPr lang="pt-PT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D03004B-29DB-45BD-B902-565650C2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4" y="1746246"/>
            <a:ext cx="7944497" cy="5111754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+ Algarve em Lisboa e Porto - Promoção Nacional</a:t>
            </a:r>
            <a:br>
              <a:rPr lang="pt-PT" dirty="0"/>
            </a:br>
            <a:r>
              <a:rPr lang="pt-PT" dirty="0"/>
              <a:t>Integração e exposição em duas feiras em Lisboa e Porto de turismo/produtos endógenos, promovendo um "Outro Algarve" e o seu estilo de vida milenar, de forma a apresentar e representar o Algarve das tradições. </a:t>
            </a:r>
            <a:br>
              <a:rPr lang="pt-PT" dirty="0"/>
            </a:br>
            <a:r>
              <a:rPr lang="pt-PT" dirty="0"/>
              <a:t>(aluguer de espaço, produtos, provas e degustações, animação)</a:t>
            </a:r>
            <a:br>
              <a:rPr lang="pt-PT" dirty="0"/>
            </a:br>
            <a:br>
              <a:rPr lang="pt-PT" dirty="0"/>
            </a:br>
            <a:r>
              <a:rPr lang="pt-PT" b="1" dirty="0"/>
              <a:t>+ Algarve Internacional - Promoção Internacional</a:t>
            </a:r>
            <a:br>
              <a:rPr lang="pt-PT" dirty="0"/>
            </a:br>
            <a:r>
              <a:rPr lang="pt-PT" dirty="0"/>
              <a:t>Participação e exposição em duas feiras (França e Alemanha) de turismo/produtos endógenos, promovendo um "Outro Algarve", genuíno, original e pouco conhecido. </a:t>
            </a:r>
            <a:br>
              <a:rPr lang="pt-PT" dirty="0"/>
            </a:br>
            <a:r>
              <a:rPr lang="pt-PT" dirty="0"/>
              <a:t>(aluguer de espaço, produtos, animação)</a:t>
            </a:r>
            <a:br>
              <a:rPr lang="pt-PT" dirty="0"/>
            </a:br>
            <a:r>
              <a:rPr lang="pt-PT"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93E7C86-99D2-4D8F-A960-8B16E2001A0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BD2243-28F4-4C63-9FEA-4B4ECCD2FB01}"/>
              </a:ext>
            </a:extLst>
          </p:cNvPr>
          <p:cNvSpPr txBox="1"/>
          <p:nvPr/>
        </p:nvSpPr>
        <p:spPr>
          <a:xfrm>
            <a:off x="3882189" y="1161471"/>
            <a:ext cx="5269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/>
              <a:t>Principais linhas de ação</a:t>
            </a:r>
          </a:p>
        </p:txBody>
      </p:sp>
    </p:spTree>
    <p:extLst>
      <p:ext uri="{BB962C8B-B14F-4D97-AF65-F5344CB8AC3E}">
        <p14:creationId xmlns:p14="http://schemas.microsoft.com/office/powerpoint/2010/main" val="119469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8</a:t>
            </a:fld>
            <a:endParaRPr lang="pt-PT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D03004B-29DB-45BD-B902-565650C2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4" y="1746246"/>
            <a:ext cx="7944497" cy="5111754"/>
          </a:xfrm>
        </p:spPr>
        <p:txBody>
          <a:bodyPr>
            <a:normAutofit/>
          </a:bodyPr>
          <a:lstStyle/>
          <a:p>
            <a:r>
              <a:rPr lang="pt-PT" b="1" dirty="0"/>
              <a:t>Oficinas de Trabalho</a:t>
            </a:r>
            <a:br>
              <a:rPr lang="pt-PT" b="1" dirty="0"/>
            </a:br>
            <a:r>
              <a:rPr lang="pt-PT" dirty="0"/>
              <a:t>Seis oficinas técnicas de capacitação (35h cada) para a criação de novos produtos turísticos no Barlavento + Centro + Sotavento (organização, realização, avaliação)</a:t>
            </a:r>
            <a:br>
              <a:rPr lang="pt-PT" dirty="0"/>
            </a:br>
            <a:br>
              <a:rPr lang="pt-PT" dirty="0"/>
            </a:br>
            <a:r>
              <a:rPr lang="pt-PT" b="1" dirty="0" err="1"/>
              <a:t>Fam</a:t>
            </a:r>
            <a:r>
              <a:rPr lang="pt-PT" b="1" dirty="0"/>
              <a:t> Trip e </a:t>
            </a:r>
            <a:r>
              <a:rPr lang="pt-PT" b="1" dirty="0" err="1"/>
              <a:t>Press</a:t>
            </a:r>
            <a:r>
              <a:rPr lang="pt-PT" b="1" dirty="0"/>
              <a:t> Trip</a:t>
            </a:r>
            <a:br>
              <a:rPr lang="pt-PT" dirty="0"/>
            </a:br>
            <a:r>
              <a:rPr lang="pt-PT" dirty="0"/>
              <a:t>Organização de duas </a:t>
            </a:r>
            <a:r>
              <a:rPr lang="pt-PT" dirty="0" err="1"/>
              <a:t>Fam</a:t>
            </a:r>
            <a:r>
              <a:rPr lang="pt-PT" dirty="0"/>
              <a:t> Trip para operadores nacionais e europeus, </a:t>
            </a:r>
            <a:r>
              <a:rPr lang="pt-PT" dirty="0" err="1"/>
              <a:t>opinion-makers</a:t>
            </a:r>
            <a:r>
              <a:rPr lang="pt-PT" dirty="0"/>
              <a:t> e </a:t>
            </a:r>
            <a:r>
              <a:rPr lang="pt-PT" dirty="0" err="1"/>
              <a:t>stakeholders</a:t>
            </a:r>
            <a:r>
              <a:rPr lang="pt-PT" dirty="0"/>
              <a:t> de relevo;	Organização de duas </a:t>
            </a:r>
            <a:r>
              <a:rPr lang="pt-PT" dirty="0" err="1"/>
              <a:t>Press</a:t>
            </a:r>
            <a:r>
              <a:rPr lang="pt-PT" dirty="0"/>
              <a:t> Trip para jornalistas da especialidade e </a:t>
            </a:r>
            <a:r>
              <a:rPr lang="pt-PT" dirty="0" err="1"/>
              <a:t>bloggers</a:t>
            </a:r>
            <a:r>
              <a:rPr lang="pt-PT" dirty="0"/>
              <a:t> de viagens.</a:t>
            </a:r>
            <a:br>
              <a:rPr lang="pt-PT" dirty="0"/>
            </a:br>
            <a:r>
              <a:rPr lang="pt-PT"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93E7C86-99D2-4D8F-A960-8B16E2001A0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BD2243-28F4-4C63-9FEA-4B4ECCD2FB01}"/>
              </a:ext>
            </a:extLst>
          </p:cNvPr>
          <p:cNvSpPr txBox="1"/>
          <p:nvPr/>
        </p:nvSpPr>
        <p:spPr>
          <a:xfrm>
            <a:off x="3882189" y="1161471"/>
            <a:ext cx="5269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/>
              <a:t>Principais linhas de ação</a:t>
            </a:r>
          </a:p>
        </p:txBody>
      </p:sp>
    </p:spTree>
    <p:extLst>
      <p:ext uri="{BB962C8B-B14F-4D97-AF65-F5344CB8AC3E}">
        <p14:creationId xmlns:p14="http://schemas.microsoft.com/office/powerpoint/2010/main" val="28391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511961002">
            <a:extLst>
              <a:ext uri="{FF2B5EF4-FFF2-40B4-BE49-F238E27FC236}">
                <a16:creationId xmlns:a16="http://schemas.microsoft.com/office/drawing/2014/main" id="{4D88AA29-1617-433E-9DFB-648661B3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33"/>
          <a:stretch/>
        </p:blipFill>
        <p:spPr bwMode="auto">
          <a:xfrm>
            <a:off x="3175" y="6351"/>
            <a:ext cx="12188825" cy="74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77A6141-FFB2-492B-970C-2C0D088E29C2}" type="datetime1">
              <a:rPr lang="pt-PT" smtClean="0"/>
              <a:t>21/06/2021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PT" smtClean="0"/>
              <a:pPr rtl="0"/>
              <a:t>9</a:t>
            </a:fld>
            <a:endParaRPr lang="pt-PT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D03004B-29DB-45BD-B902-565650C2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4" y="1746246"/>
            <a:ext cx="7944497" cy="5111754"/>
          </a:xfrm>
        </p:spPr>
        <p:txBody>
          <a:bodyPr>
            <a:normAutofit/>
          </a:bodyPr>
          <a:lstStyle/>
          <a:p>
            <a:r>
              <a:rPr lang="pt-PT" b="1" dirty="0"/>
              <a:t>Marketing e Promoção</a:t>
            </a:r>
            <a:br>
              <a:rPr lang="pt-PT" b="1" dirty="0"/>
            </a:br>
            <a:r>
              <a:rPr lang="pt-PT" dirty="0"/>
              <a:t>Plataforma Web georreferenciada de promoção dos recursos, rotas, eventos, noticias, entre outros. </a:t>
            </a:r>
            <a:br>
              <a:rPr lang="pt-PT" dirty="0"/>
            </a:br>
            <a:r>
              <a:rPr lang="pt-PT" dirty="0"/>
              <a:t>Alojamento da Feira da Dieta Mediterrânica Virtual; </a:t>
            </a:r>
            <a:br>
              <a:rPr lang="pt-PT" dirty="0"/>
            </a:br>
            <a:r>
              <a:rPr lang="pt-PT" dirty="0"/>
              <a:t>Design e produção de3 Vídeos promocionais RDM; Design e produção de material de promoção do projeto (</a:t>
            </a:r>
            <a:r>
              <a:rPr lang="pt-PT" dirty="0" err="1"/>
              <a:t>rollups</a:t>
            </a:r>
            <a:r>
              <a:rPr lang="pt-PT" dirty="0"/>
              <a:t>, </a:t>
            </a:r>
            <a:r>
              <a:rPr lang="pt-PT" dirty="0" err="1"/>
              <a:t>flyers</a:t>
            </a:r>
            <a:r>
              <a:rPr lang="pt-PT" dirty="0"/>
              <a:t>, </a:t>
            </a:r>
            <a:r>
              <a:rPr lang="pt-PT" dirty="0" err="1"/>
              <a:t>banners</a:t>
            </a:r>
            <a:r>
              <a:rPr lang="pt-PT" dirty="0"/>
              <a:t>, placas, </a:t>
            </a:r>
            <a:r>
              <a:rPr lang="pt-PT" dirty="0" err="1"/>
              <a:t>etc</a:t>
            </a:r>
            <a:r>
              <a:rPr lang="pt-PT" dirty="0"/>
              <a:t>); </a:t>
            </a:r>
            <a:br>
              <a:rPr lang="pt-PT" dirty="0"/>
            </a:br>
            <a:r>
              <a:rPr lang="pt-PT" dirty="0"/>
              <a:t>Design e produção materiais específicos para os eventos + Algarve  -FDM; Promoção nos social media das diversas atividades a serem realizadas.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324C0-4E67-493C-B70C-0A5AD3E720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1" y="536891"/>
            <a:ext cx="2152015" cy="67881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93E7C86-99D2-4D8F-A960-8B16E2001A01}"/>
              </a:ext>
            </a:extLst>
          </p:cNvPr>
          <p:cNvSpPr/>
          <p:nvPr/>
        </p:nvSpPr>
        <p:spPr>
          <a:xfrm>
            <a:off x="10282989" y="1746246"/>
            <a:ext cx="147587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BD2243-28F4-4C63-9FEA-4B4ECCD2FB01}"/>
              </a:ext>
            </a:extLst>
          </p:cNvPr>
          <p:cNvSpPr txBox="1"/>
          <p:nvPr/>
        </p:nvSpPr>
        <p:spPr>
          <a:xfrm>
            <a:off x="3882189" y="1161471"/>
            <a:ext cx="5269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/>
              <a:t>Principais linhas de ação</a:t>
            </a:r>
          </a:p>
        </p:txBody>
      </p:sp>
    </p:spTree>
    <p:extLst>
      <p:ext uri="{BB962C8B-B14F-4D97-AF65-F5344CB8AC3E}">
        <p14:creationId xmlns:p14="http://schemas.microsoft.com/office/powerpoint/2010/main" val="1839815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275_TF16411245_Win32" id="{7421BC3B-3810-428E-BBFA-6D2A106C5A4C}" vid="{2838B0AD-837C-4CEA-A514-C4698F36D52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71af3243-3dd4-4a8d-8c0d-dd76da1f02a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cor minimalista</Template>
  <TotalTime>169</TotalTime>
  <Words>1347</Words>
  <Application>Microsoft Office PowerPoint</Application>
  <PresentationFormat>Ecrã Panorâmico</PresentationFormat>
  <Paragraphs>84</Paragraphs>
  <Slides>14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9" baseType="lpstr">
      <vt:lpstr>Arial</vt:lpstr>
      <vt:lpstr>Biome Light</vt:lpstr>
      <vt:lpstr>Calibri</vt:lpstr>
      <vt:lpstr>Calibri Light</vt:lpstr>
      <vt:lpstr>Tema do Office</vt:lpstr>
      <vt:lpstr>Apresentação do PowerPoint</vt:lpstr>
      <vt:lpstr>Preparar a retoma! Após mais de três anos de trabalho voluntário, dinamizando a Rota da Dieta Mediterrânica e algumas atividades de promoção, tal como o “Onde Fica?… o melhor do mediterrâneo!”, foi aprovada pelo CRESC- PADRE, a candidatura “+Algarve Um estilo de vida Mediterrânico”, com o objetivo um investir mais de 366 mil euros na preparação da retoma económica da região no período pós-covid, capacitando e apoiando os municípios e os seus operadores económicos para estruturarem uma oferta robusta, bem organizada, dinâmica, capaz de gerar atração turística nacional e internacional durante a época baixa</vt:lpstr>
      <vt:lpstr>O plano de ação aprovado resulta das prioridades que os membros da RDM, públicos e privados, assinalaram como prioritários, destacando a promoção (marketing territorial) como mais importante, bem como o apoio técnico ao desenvolvimento de novos produtos turísticos complexos, adaptados aos mais recentes desafios na procura nacional e internacional e suportados pelos recursos endógenos.  Foi essa a aposta desta estratégia de marketing territorial e de reforço da capacitação de todos os parceiros para a construção de um destino turístico único, diversificado e suportado pelo que de melhor, o litoral, o barrocal, a serra, o barlavento e o sotavento têm para oferecer.</vt:lpstr>
      <vt:lpstr>+ Algarve Local - Promoção Regional Desenvolvimento de um ciclo de Feiras/Festas, itinerante por todos os Municípios do Algarve participantes, de forma a promover cada município e o território do Algarve, numa celebração do estilo de vida mediterrânico e do diálogo entre o interior e o litoral.  (Design e produção do Stand, produtos, atividades de animação, ateliers, workshops, oficinas práticas temáticas).  Esta celebração do estilo de vida Mediterrânico é prolongada no tempo e no espaço pela “Feira da Dieta Mediterrânica Virtual”, em formato on-line, servindo de plataforma de promoção e comercialização bilingue, durante todo o ano, dos produtos, serviços, eventos e locais mais significativos para o estilo de vida mediterrânico.</vt:lpstr>
      <vt:lpstr>+ Algarve Local - Promoção Regional O ciclo de itinerâncias percorrerá todos os municípios do Algarve que integrarem neste projeto, em eventos onde será vivenciada toda a riqueza e diversidade da baixa densidade do Algarve e onde deverão decorrer as seguintes atividades, segundo as especificidades de cada território:  Demonstrações Gastronómicas;  Visitas acompanhadas ligando recursos integrados ou a integrar na RDM: “Onde Fica... o Melhor do Mediterrânico? envolvendo membros ativos da RDM, que desenvolvem atividades nas suas unidades.  Trabalho de artesãos ao vivo;</vt:lpstr>
      <vt:lpstr>+ Algarve Local - Promoção Regional - Oficinas para os participantes e visitantes: • “De roda do tacho” - Gastronómicas: Onde os intervenientes, devem participar ativamente na confeção de um prato típico ou de doce típico ou utilização de alimentos menos usados na atual cozinha, entre outros; • “De instrumento na mão” - Os intervenientes devem participar ativamente na confeção de produtos artesanais, aprender os vários usos possíveis para a mesma peça, modernizar uma peça típica para o seu uso pessoal. • “Entre trilhos” - Culturais ou Naturais: Aqui os participantes deverão realizar uma visita acompanhada à zona envolvente de onde decorre o evento. • “Vamos dar um pezinho?” - Danças tradicionais: Os participantes vão poder conhecer as danças tradicionais, aprendendo a dançar com os profissionais locais; • “Olha a modinha” - Cantigas Tradicionais: Os participantes irão conhecer o reportório de cantigas tradicionais Algarvias, que tendem a desaparecer. • “Como eles passam…”: de forma a transmitir ensinamentos dos mais antigos para os mais novos, pretende-se desenvolver atividades especiais para crianças onde os mais antigos ensinam os mais novos na sua arte. • “Era uma vez…”: Contador de histórias - Em cada localidade onde se vai realizar o evento, teremos um contador de histórias que reflita a história da região. • “Jogos que não se jogam”: Em parceria com associações locais, pretende-se desenvolver pequenos torneios de jogos tradicionais.. </vt:lpstr>
      <vt:lpstr>+ Algarve em Lisboa e Porto - Promoção Nacional Integração e exposição em duas feiras em Lisboa e Porto de turismo/produtos endógenos, promovendo um "Outro Algarve" e o seu estilo de vida milenar, de forma a apresentar e representar o Algarve das tradições.  (aluguer de espaço, produtos, provas e degustações, animação)  + Algarve Internacional - Promoção Internacional Participação e exposição em duas feiras (França e Alemanha) de turismo/produtos endógenos, promovendo um "Outro Algarve", genuíno, original e pouco conhecido.  (aluguer de espaço, produtos, animação) .</vt:lpstr>
      <vt:lpstr>Oficinas de Trabalho Seis oficinas técnicas de capacitação (35h cada) para a criação de novos produtos turísticos no Barlavento + Centro + Sotavento (organização, realização, avaliação)  Fam Trip e Press Trip Organização de duas Fam Trip para operadores nacionais e europeus, opinion-makers e stakeholders de relevo; Organização de duas Press Trip para jornalistas da especialidade e bloggers de viagens. .</vt:lpstr>
      <vt:lpstr>Marketing e Promoção Plataforma Web georreferenciada de promoção dos recursos, rotas, eventos, noticias, entre outros.  Alojamento da Feira da Dieta Mediterrânica Virtual;  Design e produção de3 Vídeos promocionais RDM; Design e produção de material de promoção do projeto (rollups, flyers, banners, placas, etc);  Design e produção materiais específicos para os eventos + Algarve  -FDM; Promoção nos social media das diversas atividades a serem realizadas.</vt:lpstr>
      <vt:lpstr>Consultoria especializada Visitas técnicas e consultoria aos membros da RDM, elaboração de planos individuais de melhoria contínua e acompanhamento técnico.  Assistência Técnica - Técnico Sup. de Turismo Definição e coordenação da estratégia de Marketing Territorial</vt:lpstr>
      <vt:lpstr>Consultoria especializada Visitas técnicas e consultoria aos membros da RDM, elaboração de planos individuais de melhoria contínua e acompanhamento técnico.  Assistência Técnica - Técnico Sup. de Turismo Definição e coordenação da estratégia de Marketing Territorial</vt:lpstr>
      <vt:lpstr>Apresentação do PowerPoint</vt:lpstr>
      <vt:lpstr>Apresentação do PowerPoint</vt:lpstr>
      <vt:lpstr>Obrigado pela vossa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 ALGARVE Um estilo de vida Mediterrânico</dc:title>
  <dc:creator>AFG</dc:creator>
  <cp:lastModifiedBy>Geral</cp:lastModifiedBy>
  <cp:revision>18</cp:revision>
  <dcterms:created xsi:type="dcterms:W3CDTF">2021-06-04T14:57:19Z</dcterms:created>
  <dcterms:modified xsi:type="dcterms:W3CDTF">2021-06-21T21:27:44Z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